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handoutMasterIdLst>
    <p:handoutMasterId r:id="rId61"/>
  </p:handoutMasterIdLst>
  <p:sldIdLst>
    <p:sldId id="256" r:id="rId2"/>
    <p:sldId id="562" r:id="rId3"/>
    <p:sldId id="1546" r:id="rId4"/>
    <p:sldId id="1615" r:id="rId5"/>
    <p:sldId id="1561" r:id="rId6"/>
    <p:sldId id="1632" r:id="rId7"/>
    <p:sldId id="1633" r:id="rId8"/>
    <p:sldId id="1630" r:id="rId9"/>
    <p:sldId id="1549" r:id="rId10"/>
    <p:sldId id="1614" r:id="rId11"/>
    <p:sldId id="1624" r:id="rId12"/>
    <p:sldId id="1623" r:id="rId13"/>
    <p:sldId id="1548" r:id="rId14"/>
    <p:sldId id="1550" r:id="rId15"/>
    <p:sldId id="1628" r:id="rId16"/>
    <p:sldId id="1625" r:id="rId17"/>
    <p:sldId id="1627" r:id="rId18"/>
    <p:sldId id="1629" r:id="rId19"/>
    <p:sldId id="1562" r:id="rId20"/>
    <p:sldId id="1552" r:id="rId21"/>
    <p:sldId id="1571" r:id="rId22"/>
    <p:sldId id="1572" r:id="rId23"/>
    <p:sldId id="1574" r:id="rId24"/>
    <p:sldId id="1558" r:id="rId25"/>
    <p:sldId id="1626" r:id="rId26"/>
    <p:sldId id="1618" r:id="rId27"/>
    <p:sldId id="1567" r:id="rId28"/>
    <p:sldId id="1617" r:id="rId29"/>
    <p:sldId id="1590" r:id="rId30"/>
    <p:sldId id="1563" r:id="rId31"/>
    <p:sldId id="1564" r:id="rId32"/>
    <p:sldId id="1569" r:id="rId33"/>
    <p:sldId id="1568" r:id="rId34"/>
    <p:sldId id="1597" r:id="rId35"/>
    <p:sldId id="1565" r:id="rId36"/>
    <p:sldId id="1616" r:id="rId37"/>
    <p:sldId id="1631" r:id="rId38"/>
    <p:sldId id="1634" r:id="rId39"/>
    <p:sldId id="1575" r:id="rId40"/>
    <p:sldId id="1598" r:id="rId41"/>
    <p:sldId id="1592" r:id="rId42"/>
    <p:sldId id="1593" r:id="rId43"/>
    <p:sldId id="1594" r:id="rId44"/>
    <p:sldId id="1595" r:id="rId45"/>
    <p:sldId id="1591" r:id="rId46"/>
    <p:sldId id="1551" r:id="rId47"/>
    <p:sldId id="1553" r:id="rId48"/>
    <p:sldId id="1554" r:id="rId49"/>
    <p:sldId id="1555" r:id="rId50"/>
    <p:sldId id="1556" r:id="rId51"/>
    <p:sldId id="1557" r:id="rId52"/>
    <p:sldId id="1559" r:id="rId53"/>
    <p:sldId id="1560" r:id="rId54"/>
    <p:sldId id="1619" r:id="rId55"/>
    <p:sldId id="1600" r:id="rId56"/>
    <p:sldId id="1621" r:id="rId57"/>
    <p:sldId id="1599" r:id="rId58"/>
    <p:sldId id="1622" r:id="rId59"/>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oslav Volovich" initials="" lastIdx="1" clrIdx="0"/>
  <p:cmAuthor id="2" name="Norm Joupp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hiddenSlides="1"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8"/>
    <p:restoredTop sz="92789" autoAdjust="0"/>
  </p:normalViewPr>
  <p:slideViewPr>
    <p:cSldViewPr>
      <p:cViewPr>
        <p:scale>
          <a:sx n="115" d="100"/>
          <a:sy n="115" d="100"/>
        </p:scale>
        <p:origin x="656"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5" d="100"/>
        <a:sy n="85" d="100"/>
      </p:scale>
      <p:origin x="0" y="1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405313" y="6956425"/>
            <a:ext cx="792162"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2315" tIns="46997" rIns="92315" bIns="46997">
            <a:spAutoFit/>
          </a:bodyPr>
          <a:lstStyle/>
          <a:p>
            <a:pPr algn="ctr" defTabSz="917575">
              <a:lnSpc>
                <a:spcPct val="90000"/>
              </a:lnSpc>
            </a:pPr>
            <a:r>
              <a:rPr lang="en-US" sz="1300" b="0"/>
              <a:t>Page </a:t>
            </a:r>
            <a:fld id="{4C32D6DA-748E-D64F-A6C6-8B49FED4C759}" type="slidenum">
              <a:rPr lang="en-US" sz="1300" b="0"/>
              <a:pPr algn="ctr" defTabSz="917575">
                <a:lnSpc>
                  <a:spcPct val="90000"/>
                </a:lnSpc>
              </a:pPr>
              <a:t>‹#›</a:t>
            </a:fld>
            <a:endParaRPr lang="en-US" sz="1300" b="0"/>
          </a:p>
        </p:txBody>
      </p:sp>
    </p:spTree>
    <p:extLst>
      <p:ext uri="{BB962C8B-B14F-4D97-AF65-F5344CB8AC3E}">
        <p14:creationId xmlns:p14="http://schemas.microsoft.com/office/powerpoint/2010/main" val="39240871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405313" y="6956425"/>
            <a:ext cx="792162"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2315" tIns="46997" rIns="92315" bIns="46997">
            <a:spAutoFit/>
          </a:bodyPr>
          <a:lstStyle/>
          <a:p>
            <a:pPr algn="ctr" defTabSz="917575">
              <a:lnSpc>
                <a:spcPct val="90000"/>
              </a:lnSpc>
            </a:pPr>
            <a:r>
              <a:rPr lang="en-US" sz="1300" b="0"/>
              <a:t>Page </a:t>
            </a:r>
            <a:fld id="{18320CDC-DDA9-9F43-829D-14E3D5B47F3A}" type="slidenum">
              <a:rPr lang="en-US" sz="1300" b="0"/>
              <a:pPr algn="ctr" defTabSz="917575">
                <a:lnSpc>
                  <a:spcPct val="90000"/>
                </a:lnSpc>
              </a:pPr>
              <a:t>‹#›</a:t>
            </a:fld>
            <a:endParaRPr lang="en-US" sz="1300" b="0"/>
          </a:p>
        </p:txBody>
      </p:sp>
      <p:sp>
        <p:nvSpPr>
          <p:cNvPr id="3075"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w="12700">
            <a:noFill/>
            <a:miter lim="800000"/>
            <a:headEnd/>
            <a:tailEnd/>
          </a:ln>
          <a:effectLst/>
        </p:spPr>
        <p:txBody>
          <a:bodyPr vert="horz" wrap="square" lIns="95672" tIns="46997" rIns="95672" bIns="46997"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23927996"/>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Rot="1" noChangeAspect="1" noChangeArrowheads="1" noTextEdit="1"/>
          </p:cNvSpPr>
          <p:nvPr>
            <p:ph type="sldImg"/>
          </p:nvPr>
        </p:nvSpPr>
        <p:spPr>
          <a:ln/>
        </p:spPr>
      </p:sp>
      <p:sp>
        <p:nvSpPr>
          <p:cNvPr id="5122"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1357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248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b="0" i="0" dirty="0">
                <a:solidFill>
                  <a:srgbClr val="232629"/>
                </a:solidFill>
                <a:effectLst/>
                <a:latin typeface="-apple-system"/>
              </a:rPr>
              <a:t> is bash's improvement to the </a:t>
            </a:r>
            <a:r>
              <a:rPr lang="en-US" altLang="zh-CN" dirty="0"/>
              <a:t>[</a:t>
            </a:r>
            <a:r>
              <a:rPr lang="en-US" altLang="zh-CN" b="0" i="0" dirty="0">
                <a:solidFill>
                  <a:srgbClr val="232629"/>
                </a:solidFill>
                <a:effectLst/>
                <a:latin typeface="-apple-system"/>
              </a:rPr>
              <a:t> command. It has several enhancements that make it a better choice if you write scripts that target bash. </a:t>
            </a:r>
          </a:p>
          <a:p>
            <a:endParaRPr kumimoji="1" lang="en-US" altLang="zh-CN" b="0" i="0" dirty="0">
              <a:solidFill>
                <a:srgbClr val="232629"/>
              </a:solidFill>
              <a:effectLst/>
              <a:latin typeface="-apple-system"/>
            </a:endParaRPr>
          </a:p>
          <a:p>
            <a:pPr algn="l" fontAlgn="base">
              <a:buFont typeface="+mj-lt"/>
              <a:buAutoNum type="arabicPeriod"/>
            </a:pPr>
            <a:r>
              <a:rPr lang="en-US" altLang="zh-CN" b="0" i="0" dirty="0">
                <a:solidFill>
                  <a:srgbClr val="232629"/>
                </a:solidFill>
                <a:effectLst/>
                <a:latin typeface="inherit"/>
              </a:rPr>
              <a:t>It is a syntactical feature of the shell, so it has some special behavior that [ doesn't have. You no longer have to quote variables like mad because [[ handles empty strings and strings with whitespace more intuitively. For example, with [ you have to write</a:t>
            </a:r>
          </a:p>
          <a:p>
            <a:pPr algn="l" fontAlgn="base">
              <a:buFont typeface="+mj-lt"/>
              <a:buAutoNum type="arabicPeriod"/>
            </a:pPr>
            <a:r>
              <a:rPr lang="en-US" altLang="zh-CN" b="0" i="0" dirty="0">
                <a:solidFill>
                  <a:srgbClr val="232629"/>
                </a:solidFill>
                <a:effectLst/>
                <a:latin typeface="inherit"/>
              </a:rPr>
              <a:t>if [ -f "$file" ] to correctly handle empty strings or file names with spaces in them. With [[ the quotes are unnecessary:</a:t>
            </a:r>
          </a:p>
          <a:p>
            <a:pPr algn="l" fontAlgn="base">
              <a:buFont typeface="+mj-lt"/>
              <a:buAutoNum type="arabicPeriod"/>
            </a:pPr>
            <a:r>
              <a:rPr lang="en-US" altLang="zh-CN" b="0" i="0" dirty="0">
                <a:solidFill>
                  <a:srgbClr val="232629"/>
                </a:solidFill>
                <a:effectLst/>
                <a:latin typeface="inherit"/>
              </a:rPr>
              <a:t>if [[ -f $file ]] </a:t>
            </a:r>
          </a:p>
          <a:p>
            <a:pPr algn="l" fontAlgn="base">
              <a:buFont typeface="+mj-lt"/>
              <a:buAutoNum type="arabicPeriod"/>
            </a:pPr>
            <a:r>
              <a:rPr lang="en-US" altLang="zh-CN" b="0" i="0" dirty="0">
                <a:solidFill>
                  <a:srgbClr val="232629"/>
                </a:solidFill>
                <a:effectLst/>
                <a:latin typeface="inherit"/>
              </a:rPr>
              <a:t>Because it is a syntactical feature, it lets you use &amp;&amp; and || operators for </a:t>
            </a:r>
            <a:r>
              <a:rPr lang="en-US" altLang="zh-CN" b="0" i="0" dirty="0" err="1">
                <a:solidFill>
                  <a:srgbClr val="232629"/>
                </a:solidFill>
                <a:effectLst/>
                <a:latin typeface="inherit"/>
              </a:rPr>
              <a:t>boolean</a:t>
            </a:r>
            <a:r>
              <a:rPr lang="en-US" altLang="zh-CN" b="0" i="0" dirty="0">
                <a:solidFill>
                  <a:srgbClr val="232629"/>
                </a:solidFill>
                <a:effectLst/>
                <a:latin typeface="inherit"/>
              </a:rPr>
              <a:t> tests and &lt; and &gt; for string comparisons. [ cannot do this because it is a regular command and &amp;&amp;, ||, &lt;, and &gt; are not passed to regular commands as command-line arguments.</a:t>
            </a:r>
          </a:p>
          <a:p>
            <a:pPr algn="l" fontAlgn="base">
              <a:buFont typeface="+mj-lt"/>
              <a:buAutoNum type="arabicPeriod"/>
            </a:pPr>
            <a:r>
              <a:rPr lang="en-US" altLang="zh-CN" b="0" i="0" dirty="0">
                <a:solidFill>
                  <a:srgbClr val="232629"/>
                </a:solidFill>
                <a:effectLst/>
                <a:latin typeface="inherit"/>
              </a:rPr>
              <a:t>It has a wonderful =~ operator for doing regular expression matches. With [ you might write</a:t>
            </a:r>
          </a:p>
          <a:p>
            <a:pPr algn="l" fontAlgn="base">
              <a:buFont typeface="+mj-lt"/>
              <a:buAutoNum type="arabicPeriod"/>
            </a:pPr>
            <a:r>
              <a:rPr lang="en-US" altLang="zh-CN" b="0" i="0" dirty="0">
                <a:solidFill>
                  <a:srgbClr val="232629"/>
                </a:solidFill>
                <a:effectLst/>
                <a:latin typeface="inherit"/>
              </a:rPr>
              <a:t>if [ "$answer" = y -o "$answer" = yes ] With [[ you can write this as</a:t>
            </a:r>
          </a:p>
          <a:p>
            <a:pPr algn="l" fontAlgn="base">
              <a:buFont typeface="+mj-lt"/>
              <a:buAutoNum type="arabicPeriod"/>
            </a:pPr>
            <a:r>
              <a:rPr lang="en-US" altLang="zh-CN" b="0" i="0" dirty="0">
                <a:solidFill>
                  <a:srgbClr val="232629"/>
                </a:solidFill>
                <a:effectLst/>
                <a:latin typeface="inherit"/>
              </a:rPr>
              <a:t>if [[ $answer =~ ^y(es)?$ ]] </a:t>
            </a:r>
          </a:p>
          <a:p>
            <a:pPr algn="l" fontAlgn="base">
              <a:buFont typeface="+mj-lt"/>
              <a:buAutoNum type="arabicPeriod"/>
            </a:pPr>
            <a:endParaRPr lang="en-US" altLang="zh-CN" b="0" i="0" dirty="0">
              <a:solidFill>
                <a:srgbClr val="232629"/>
              </a:solidFill>
              <a:effectLst/>
              <a:latin typeface="inherit"/>
            </a:endParaRPr>
          </a:p>
          <a:p>
            <a:pPr algn="l" fontAlgn="base">
              <a:buFont typeface="+mj-lt"/>
              <a:buAutoNum type="arabicPeriod"/>
            </a:pPr>
            <a:r>
              <a:rPr lang="en-US" altLang="zh-CN" b="0" i="0" dirty="0">
                <a:solidFill>
                  <a:srgbClr val="232629"/>
                </a:solidFill>
                <a:effectLst/>
                <a:latin typeface="inherit"/>
              </a:rPr>
              <a:t>It even lets you access the captured groups which it stores in BASH_REMATCH. For instance, ${BASH_REMATCH[1]} would be "es" if you typed a full "yes" above.</a:t>
            </a:r>
          </a:p>
          <a:p>
            <a:pPr algn="l" fontAlgn="base">
              <a:buFont typeface="+mj-lt"/>
              <a:buAutoNum type="arabicPeriod"/>
            </a:pPr>
            <a:r>
              <a:rPr lang="en-US" altLang="zh-CN" b="0" i="0" dirty="0">
                <a:solidFill>
                  <a:srgbClr val="232629"/>
                </a:solidFill>
                <a:effectLst/>
                <a:latin typeface="inherit"/>
              </a:rPr>
              <a:t>You get pattern matching aka </a:t>
            </a:r>
            <a:r>
              <a:rPr lang="en-US" altLang="zh-CN" b="0" i="0" dirty="0" err="1">
                <a:solidFill>
                  <a:srgbClr val="232629"/>
                </a:solidFill>
                <a:effectLst/>
                <a:latin typeface="inherit"/>
              </a:rPr>
              <a:t>globbing</a:t>
            </a:r>
            <a:r>
              <a:rPr lang="en-US" altLang="zh-CN" b="0" i="0" dirty="0">
                <a:solidFill>
                  <a:srgbClr val="232629"/>
                </a:solidFill>
                <a:effectLst/>
                <a:latin typeface="inherit"/>
              </a:rPr>
              <a:t> for free. Maybe you're less strict about how to type yes. Maybe you're okay if the user types y-anything. Got you covered:</a:t>
            </a:r>
          </a:p>
          <a:p>
            <a:pPr algn="l" fontAlgn="base">
              <a:buFont typeface="+mj-lt"/>
              <a:buAutoNum type="arabicPeriod"/>
            </a:pPr>
            <a:r>
              <a:rPr lang="en-US" altLang="zh-CN" b="0" i="0" dirty="0">
                <a:solidFill>
                  <a:srgbClr val="232629"/>
                </a:solidFill>
                <a:effectLst/>
                <a:latin typeface="inherit"/>
              </a:rPr>
              <a:t>if [[ $ANSWER = y* ]] </a:t>
            </a:r>
          </a:p>
          <a:p>
            <a:pPr algn="l" fontAlgn="base"/>
            <a:r>
              <a:rPr lang="en-US" altLang="zh-CN" b="0" i="0" dirty="0">
                <a:solidFill>
                  <a:srgbClr val="232629"/>
                </a:solidFill>
                <a:effectLst/>
                <a:latin typeface="-apple-system"/>
              </a:rPr>
              <a:t>Keep in mind that it is a bash extension, so if you are writing </a:t>
            </a:r>
            <a:r>
              <a:rPr lang="en-US" altLang="zh-CN" b="0" i="0" dirty="0" err="1">
                <a:solidFill>
                  <a:srgbClr val="232629"/>
                </a:solidFill>
                <a:effectLst/>
                <a:latin typeface="-apple-system"/>
              </a:rPr>
              <a:t>sh</a:t>
            </a:r>
            <a:r>
              <a:rPr lang="en-US" altLang="zh-CN" b="0" i="0" dirty="0">
                <a:solidFill>
                  <a:srgbClr val="232629"/>
                </a:solidFill>
                <a:effectLst/>
                <a:latin typeface="-apple-system"/>
              </a:rPr>
              <a:t>-compatible scripts then you need to stick with [. Make sure you have the #!/bin/bash shebang line for your script if you use double brackets.</a:t>
            </a:r>
          </a:p>
          <a:p>
            <a:endParaRPr kumimoji="1" lang="zh-CN" altLang="en-US" dirty="0"/>
          </a:p>
        </p:txBody>
      </p:sp>
    </p:spTree>
    <p:extLst>
      <p:ext uri="{BB962C8B-B14F-4D97-AF65-F5344CB8AC3E}">
        <p14:creationId xmlns:p14="http://schemas.microsoft.com/office/powerpoint/2010/main" val="226755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17708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r>
              <a:rPr lang="en-US" altLang="zh-CN"/>
              <a:t>Click to edit Master title style</a:t>
            </a:r>
            <a:endParaRPr lang="en-US"/>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ltLang="zh-CN"/>
              <a:t>Click to edit Master subtitle style</a:t>
            </a:r>
            <a:endParaRPr lang="en-US"/>
          </a:p>
        </p:txBody>
      </p:sp>
      <p:pic>
        <p:nvPicPr>
          <p:cNvPr id="4"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1270000"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3566750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93831597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altLang="zh-CN"/>
              <a:t>Click to edit Master title style</a:t>
            </a:r>
            <a:endParaRPr lang="en-US"/>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141288488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altLang="zh-CN"/>
              <a:t>Click to edit Master title style</a:t>
            </a:r>
            <a:endParaRPr lang="en-US"/>
          </a:p>
        </p:txBody>
      </p:sp>
      <p:sp>
        <p:nvSpPr>
          <p:cNvPr id="3" name="Text Placeholder 2"/>
          <p:cNvSpPr>
            <a:spLocks noGrp="1"/>
          </p:cNvSpPr>
          <p:nvPr>
            <p:ph type="body" sz="half" idx="1"/>
          </p:nvPr>
        </p:nvSpPr>
        <p:spPr>
          <a:xfrm>
            <a:off x="609600" y="914400"/>
            <a:ext cx="3886200" cy="5105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914400"/>
            <a:ext cx="3886200" cy="51054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9739448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hasCustomPrompt="1"/>
          </p:nvPr>
        </p:nvSpPr>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5011091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4253624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22328287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Tree>
    <p:extLst>
      <p:ext uri="{BB962C8B-B14F-4D97-AF65-F5344CB8AC3E}">
        <p14:creationId xmlns:p14="http://schemas.microsoft.com/office/powerpoint/2010/main" val="39813135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270460994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6055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81650003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78358345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0478" tIns="44445" rIns="90478" bIns="44445" numCol="1" anchor="ctr" anchorCtr="0" compatLnSpc="1">
            <a:prstTxWarp prst="textNoShape">
              <a:avLst/>
            </a:prstTxWarp>
            <a:normAutofit/>
          </a:bodyPr>
          <a:lstStyle/>
          <a:p>
            <a:pPr lvl="0"/>
            <a:r>
              <a:rPr lang="en-US"/>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0478" tIns="44445" rIns="90478" bIns="44445" numCol="1" anchor="t" anchorCtr="0" compatLnSpc="1">
            <a:prstTxWarp prst="textNoShape">
              <a:avLst/>
            </a:prstTxWarp>
            <a:normAutofit/>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ChangeArrowheads="1"/>
          </p:cNvSpPr>
          <p:nvPr/>
        </p:nvSpPr>
        <p:spPr bwMode="auto">
          <a:xfrm>
            <a:off x="8034081" y="6397625"/>
            <a:ext cx="402147" cy="305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78" tIns="44445" rIns="90478" bIns="44445">
            <a:spAutoFit/>
          </a:bodyPr>
          <a:lstStyle/>
          <a:p>
            <a:pPr algn="ctr"/>
            <a:fld id="{223A0746-0397-CE44-BE95-6B0EE6063BB3}" type="slidenum">
              <a:rPr lang="en-US" sz="1400" b="0" smtClean="0">
                <a:solidFill>
                  <a:srgbClr val="2A40E2"/>
                </a:solidFill>
                <a:latin typeface="Helvetica" charset="0"/>
              </a:rPr>
              <a:pPr algn="ctr"/>
              <a:t>‹#›</a:t>
            </a:fld>
            <a:endParaRPr lang="en-US" sz="1400" b="0" dirty="0">
              <a:solidFill>
                <a:srgbClr val="2A40E2"/>
              </a:solidFill>
              <a:latin typeface="Helvetica" charset="0"/>
            </a:endParaRPr>
          </a:p>
        </p:txBody>
      </p:sp>
      <p:pic>
        <p:nvPicPr>
          <p:cNvPr id="7" name="Picture 1"/>
          <p:cNvPicPr>
            <a:picLocks noChangeAspect="1"/>
          </p:cNvPicPr>
          <p:nvPr/>
        </p:nvPicPr>
        <p:blipFill>
          <a:blip r:embed="rId14">
            <a:extLst>
              <a:ext uri="{28A0092B-C50C-407E-A947-70E740481C1C}">
                <a14:useLocalDpi xmlns:a14="http://schemas.microsoft.com/office/drawing/2010/main" val="0"/>
              </a:ext>
            </a:extLst>
          </a:blip>
          <a:srcRect l="10925" r="75185"/>
          <a:stretch>
            <a:fillRect/>
          </a:stretch>
        </p:blipFill>
        <p:spPr bwMode="auto">
          <a:xfrm>
            <a:off x="38100" y="76200"/>
            <a:ext cx="794266"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2"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Lst>
  <p:transition/>
  <p:txStyles>
    <p:titleStyle>
      <a:lvl1pPr algn="ctr" rtl="0" eaLnBrk="1" fontAlgn="base" hangingPunct="1">
        <a:lnSpc>
          <a:spcPct val="90000"/>
        </a:lnSpc>
        <a:spcBef>
          <a:spcPct val="0"/>
        </a:spcBef>
        <a:spcAft>
          <a:spcPct val="0"/>
        </a:spcAft>
        <a:defRPr sz="3200" b="1">
          <a:solidFill>
            <a:srgbClr val="2A40E2"/>
          </a:solidFill>
          <a:latin typeface="Helvetica"/>
          <a:ea typeface="ＭＳ Ｐゴシック" charset="-128"/>
          <a:cs typeface="ＭＳ Ｐゴシック" charset="-128"/>
        </a:defRPr>
      </a:lvl1pPr>
      <a:lvl2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2pPr>
      <a:lvl3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3pPr>
      <a:lvl4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4pPr>
      <a:lvl5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5pPr>
      <a:lvl6pPr marL="457200" algn="ctr" rtl="0" eaLnBrk="1" fontAlgn="base" hangingPunct="1">
        <a:lnSpc>
          <a:spcPct val="90000"/>
        </a:lnSpc>
        <a:spcBef>
          <a:spcPct val="0"/>
        </a:spcBef>
        <a:spcAft>
          <a:spcPct val="0"/>
        </a:spcAft>
        <a:defRPr sz="2400" b="1">
          <a:solidFill>
            <a:srgbClr val="2A40E2"/>
          </a:solidFill>
          <a:latin typeface="Comic Sans MS" charset="0"/>
        </a:defRPr>
      </a:lvl6pPr>
      <a:lvl7pPr marL="914400" algn="ctr" rtl="0" eaLnBrk="1" fontAlgn="base" hangingPunct="1">
        <a:lnSpc>
          <a:spcPct val="90000"/>
        </a:lnSpc>
        <a:spcBef>
          <a:spcPct val="0"/>
        </a:spcBef>
        <a:spcAft>
          <a:spcPct val="0"/>
        </a:spcAft>
        <a:defRPr sz="2400" b="1">
          <a:solidFill>
            <a:srgbClr val="2A40E2"/>
          </a:solidFill>
          <a:latin typeface="Comic Sans MS" charset="0"/>
        </a:defRPr>
      </a:lvl7pPr>
      <a:lvl8pPr marL="1371600" algn="ctr" rtl="0" eaLnBrk="1" fontAlgn="base" hangingPunct="1">
        <a:lnSpc>
          <a:spcPct val="90000"/>
        </a:lnSpc>
        <a:spcBef>
          <a:spcPct val="0"/>
        </a:spcBef>
        <a:spcAft>
          <a:spcPct val="0"/>
        </a:spcAft>
        <a:defRPr sz="2400" b="1">
          <a:solidFill>
            <a:srgbClr val="2A40E2"/>
          </a:solidFill>
          <a:latin typeface="Comic Sans MS" charset="0"/>
        </a:defRPr>
      </a:lvl8pPr>
      <a:lvl9pPr marL="1828800" algn="ctr" rtl="0" eaLnBrk="1" fontAlgn="base" hangingPunct="1">
        <a:lnSpc>
          <a:spcPct val="90000"/>
        </a:lnSpc>
        <a:spcBef>
          <a:spcPct val="0"/>
        </a:spcBef>
        <a:spcAft>
          <a:spcPct val="0"/>
        </a:spcAft>
        <a:defRPr sz="2400" b="1">
          <a:solidFill>
            <a:srgbClr val="2A40E2"/>
          </a:solidFill>
          <a:latin typeface="Comic Sans MS" charset="0"/>
        </a:defRPr>
      </a:lvl9pPr>
    </p:titleStyle>
    <p:bodyStyle>
      <a:lvl1pPr marL="285750" indent="-285750" algn="l" rtl="0" eaLnBrk="1" fontAlgn="base" hangingPunct="1">
        <a:lnSpc>
          <a:spcPct val="90000"/>
        </a:lnSpc>
        <a:spcBef>
          <a:spcPct val="30000"/>
        </a:spcBef>
        <a:spcAft>
          <a:spcPct val="0"/>
        </a:spcAft>
        <a:buSzPct val="100000"/>
        <a:buChar char="•"/>
        <a:defRPr sz="2400">
          <a:solidFill>
            <a:schemeClr val="tx1"/>
          </a:solidFill>
          <a:latin typeface="Helvetica"/>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sz="2200">
          <a:solidFill>
            <a:schemeClr val="tx1"/>
          </a:solidFill>
          <a:latin typeface="Helvetica"/>
          <a:ea typeface="ＭＳ Ｐゴシック" charset="-128"/>
        </a:defRPr>
      </a:lvl2pPr>
      <a:lvl3pPr marL="1143000" indent="-22860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tmux/tmux/wiki/Getting-Starte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ibfuse/sshfs" TargetMode="External"/><Relationship Id="rId2" Type="http://schemas.openxmlformats.org/officeDocument/2006/relationships/hyperlink" Target="https://mosh.org/#usag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missing.csail.mit.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p:nvPr>
        </p:nvSpPr>
        <p:spPr>
          <a:xfrm>
            <a:off x="609600" y="1390891"/>
            <a:ext cx="7848600" cy="1504709"/>
          </a:xfrm>
          <a:noFill/>
        </p:spPr>
        <p:txBody>
          <a:bodyPr>
            <a:normAutofit fontScale="90000"/>
          </a:bodyPr>
          <a:lstStyle/>
          <a:p>
            <a:br>
              <a:rPr lang="en-US" sz="3000" dirty="0">
                <a:latin typeface="Helvetica" charset="0"/>
                <a:ea typeface="ＭＳ Ｐゴシック" charset="0"/>
                <a:cs typeface="ＭＳ Ｐゴシック" charset="0"/>
              </a:rPr>
            </a:br>
            <a:r>
              <a:rPr lang="en-US" altLang="zh-CN" sz="3000" dirty="0">
                <a:latin typeface="Helvetica" charset="0"/>
                <a:ea typeface="ＭＳ Ｐゴシック" charset="0"/>
                <a:cs typeface="ＭＳ Ｐゴシック" charset="0"/>
              </a:rPr>
              <a:t>Introduction</a:t>
            </a:r>
            <a:r>
              <a:rPr lang="zh-CN" altLang="en-US" sz="3000" dirty="0">
                <a:latin typeface="Helvetica" charset="0"/>
                <a:ea typeface="ＭＳ Ｐゴシック" charset="0"/>
                <a:cs typeface="ＭＳ Ｐゴシック" charset="0"/>
              </a:rPr>
              <a:t> </a:t>
            </a:r>
            <a:r>
              <a:rPr lang="en-US" altLang="zh-CN" sz="3000" dirty="0">
                <a:latin typeface="Helvetica" charset="0"/>
                <a:ea typeface="ＭＳ Ｐゴシック" charset="0"/>
                <a:cs typeface="ＭＳ Ｐゴシック" charset="0"/>
              </a:rPr>
              <a:t>to</a:t>
            </a:r>
            <a:r>
              <a:rPr lang="zh-CN" altLang="en-US" sz="3000" dirty="0">
                <a:latin typeface="Helvetica" charset="0"/>
                <a:ea typeface="ＭＳ Ｐゴシック" charset="0"/>
                <a:cs typeface="ＭＳ Ｐゴシック" charset="0"/>
              </a:rPr>
              <a:t> </a:t>
            </a:r>
            <a:r>
              <a:rPr lang="en-US" altLang="zh-CN" sz="3000" dirty="0">
                <a:latin typeface="Helvetica" charset="0"/>
                <a:ea typeface="ＭＳ Ｐゴシック" charset="0"/>
                <a:cs typeface="ＭＳ Ｐゴシック" charset="0"/>
              </a:rPr>
              <a:t>Computer</a:t>
            </a:r>
            <a:r>
              <a:rPr lang="en-US" sz="3000" dirty="0">
                <a:latin typeface="Helvetica" charset="0"/>
                <a:ea typeface="ＭＳ Ｐゴシック" charset="0"/>
                <a:cs typeface="ＭＳ Ｐゴシック" charset="0"/>
              </a:rPr>
              <a:t> Systems </a:t>
            </a:r>
            <a:br>
              <a:rPr lang="en-US" sz="3000" dirty="0">
                <a:latin typeface="Helvetica" charset="0"/>
                <a:ea typeface="ＭＳ Ｐゴシック" charset="0"/>
                <a:cs typeface="ＭＳ Ｐゴシック" charset="0"/>
              </a:rPr>
            </a:br>
            <a:br>
              <a:rPr lang="en-US" sz="3000" dirty="0">
                <a:latin typeface="Helvetica" charset="0"/>
                <a:ea typeface="ＭＳ Ｐゴシック" charset="0"/>
                <a:cs typeface="ＭＳ Ｐゴシック" charset="0"/>
              </a:rPr>
            </a:br>
            <a:r>
              <a:rPr lang="en-US" altLang="zh-CN" sz="3000" dirty="0">
                <a:latin typeface="Helvetica" charset="0"/>
                <a:ea typeface="ＭＳ Ｐゴシック" charset="0"/>
                <a:cs typeface="ＭＳ Ｐゴシック" charset="0"/>
              </a:rPr>
              <a:t>Lecture</a:t>
            </a:r>
            <a:r>
              <a:rPr lang="zh-CN" altLang="en-US" sz="3000" dirty="0">
                <a:latin typeface="Helvetica" charset="0"/>
                <a:ea typeface="ＭＳ Ｐゴシック" charset="0"/>
                <a:cs typeface="ＭＳ Ｐゴシック" charset="0"/>
              </a:rPr>
              <a:t> </a:t>
            </a:r>
            <a:r>
              <a:rPr lang="en-US" altLang="zh-CN" sz="3000" dirty="0">
                <a:latin typeface="Helvetica" charset="0"/>
                <a:ea typeface="ＭＳ Ｐゴシック" charset="0"/>
                <a:cs typeface="ＭＳ Ｐゴシック" charset="0"/>
              </a:rPr>
              <a:t>5</a:t>
            </a:r>
            <a:br>
              <a:rPr lang="en-US" altLang="zh-CN" sz="3000" dirty="0">
                <a:latin typeface="Helvetica" charset="0"/>
                <a:ea typeface="ＭＳ Ｐゴシック" charset="0"/>
                <a:cs typeface="ＭＳ Ｐゴシック" charset="0"/>
              </a:rPr>
            </a:br>
            <a:br>
              <a:rPr lang="en-US" sz="3000" dirty="0">
                <a:latin typeface="Helvetica" charset="0"/>
                <a:ea typeface="ＭＳ Ｐゴシック" charset="0"/>
                <a:cs typeface="ＭＳ Ｐゴシック" charset="0"/>
              </a:rPr>
            </a:br>
            <a:endParaRPr lang="en-US" sz="3000" dirty="0">
              <a:latin typeface="Helvetica" charset="0"/>
              <a:ea typeface="ＭＳ Ｐゴシック" charset="0"/>
              <a:cs typeface="ＭＳ Ｐゴシック" charset="0"/>
            </a:endParaRPr>
          </a:p>
        </p:txBody>
      </p:sp>
      <p:sp>
        <p:nvSpPr>
          <p:cNvPr id="4098" name="Rectangle 3"/>
          <p:cNvSpPr>
            <a:spLocks noGrp="1" noChangeArrowheads="1"/>
          </p:cNvSpPr>
          <p:nvPr>
            <p:ph type="subTitle" idx="1"/>
          </p:nvPr>
        </p:nvSpPr>
        <p:spPr>
          <a:xfrm>
            <a:off x="609600" y="4648200"/>
            <a:ext cx="8001000" cy="990600"/>
          </a:xfrm>
          <a:noFill/>
        </p:spPr>
        <p:txBody>
          <a:bodyPr/>
          <a:lstStyle/>
          <a:p>
            <a:pPr marL="285750" indent="-285750"/>
            <a:r>
              <a:rPr lang="en-US" dirty="0">
                <a:latin typeface="Helvetica" charset="0"/>
                <a:ea typeface="ＭＳ Ｐゴシック" charset="0"/>
                <a:cs typeface="ＭＳ Ｐゴシック" charset="0"/>
              </a:rPr>
              <a:t>Wei</a:t>
            </a:r>
            <a:r>
              <a:rPr lang="zh-CN" altLang="en-US" dirty="0">
                <a:latin typeface="Helvetica" charset="0"/>
                <a:ea typeface="ＭＳ Ｐゴシック" charset="0"/>
                <a:cs typeface="ＭＳ Ｐゴシック" charset="0"/>
              </a:rPr>
              <a:t> </a:t>
            </a:r>
            <a:r>
              <a:rPr lang="en-US" altLang="zh-CN" dirty="0">
                <a:latin typeface="Helvetica" charset="0"/>
                <a:ea typeface="ＭＳ Ｐゴシック" charset="0"/>
                <a:cs typeface="ＭＳ Ｐゴシック" charset="0"/>
              </a:rPr>
              <a:t>Xu</a:t>
            </a:r>
          </a:p>
        </p:txBody>
      </p:sp>
      <p:sp>
        <p:nvSpPr>
          <p:cNvPr id="4" name="Text Box 4"/>
          <p:cNvSpPr txBox="1">
            <a:spLocks noChangeArrowheads="1"/>
          </p:cNvSpPr>
          <p:nvPr/>
        </p:nvSpPr>
        <p:spPr bwMode="auto">
          <a:xfrm>
            <a:off x="381000" y="5791200"/>
            <a:ext cx="8382000" cy="523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lIns="91429" tIns="45714" rIns="91429" bIns="45714">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400" b="0" dirty="0">
                <a:latin typeface="Helvetica" charset="0"/>
                <a:cs typeface="Helvetica" charset="0"/>
              </a:rPr>
              <a:t>Note: Some slides and/or pictures in the following are adapted from</a:t>
            </a:r>
            <a:r>
              <a:rPr lang="zh-CN" altLang="en-US" sz="1400" b="0" dirty="0">
                <a:latin typeface="Helvetica" charset="0"/>
                <a:cs typeface="Helvetica" charset="0"/>
              </a:rPr>
              <a:t> </a:t>
            </a:r>
            <a:r>
              <a:rPr lang="en-US" altLang="zh-CN" sz="1400" b="0" dirty="0">
                <a:latin typeface="Helvetica" charset="0"/>
                <a:cs typeface="Helvetica" charset="0"/>
              </a:rPr>
              <a:t>materials</a:t>
            </a:r>
            <a:r>
              <a:rPr lang="zh-CN" altLang="en-US" sz="1400" b="0" dirty="0">
                <a:latin typeface="Helvetica" charset="0"/>
                <a:cs typeface="Helvetica" charset="0"/>
              </a:rPr>
              <a:t> </a:t>
            </a:r>
            <a:r>
              <a:rPr lang="en-US" altLang="zh-CN" sz="1400" b="0" dirty="0">
                <a:latin typeface="Helvetica" charset="0"/>
                <a:cs typeface="Helvetica" charset="0"/>
              </a:rPr>
              <a:t>from</a:t>
            </a:r>
            <a:r>
              <a:rPr lang="zh-CN" altLang="en-US" sz="1400" b="0" dirty="0">
                <a:latin typeface="Helvetica" charset="0"/>
                <a:cs typeface="Helvetica" charset="0"/>
              </a:rPr>
              <a:t> </a:t>
            </a:r>
            <a:r>
              <a:rPr lang="en-US" altLang="zh-CN" sz="1400" b="0" dirty="0">
                <a:latin typeface="Helvetica" charset="0"/>
                <a:cs typeface="Helvetica" charset="0"/>
              </a:rPr>
              <a:t>the</a:t>
            </a:r>
            <a:r>
              <a:rPr lang="zh-CN" altLang="en-US" sz="1400" b="0" dirty="0">
                <a:latin typeface="Helvetica" charset="0"/>
                <a:cs typeface="Helvetica" charset="0"/>
              </a:rPr>
              <a:t> </a:t>
            </a:r>
            <a:r>
              <a:rPr lang="en-US" altLang="zh-CN" sz="1400" b="0" dirty="0">
                <a:latin typeface="Helvetica" charset="0"/>
                <a:cs typeface="Helvetica" charset="0"/>
              </a:rPr>
              <a:t>online</a:t>
            </a:r>
            <a:r>
              <a:rPr lang="zh-CN" altLang="en-US" sz="1400" b="0" dirty="0">
                <a:latin typeface="Helvetica" charset="0"/>
                <a:cs typeface="Helvetica" charset="0"/>
              </a:rPr>
              <a:t> </a:t>
            </a:r>
            <a:r>
              <a:rPr lang="en-US" altLang="zh-CN" sz="1400" b="0" dirty="0">
                <a:latin typeface="Helvetica" charset="0"/>
                <a:cs typeface="Helvetica" charset="0"/>
              </a:rPr>
              <a:t>course</a:t>
            </a:r>
            <a:r>
              <a:rPr lang="zh-CN" altLang="en-US" sz="1400" b="0" dirty="0">
                <a:latin typeface="Helvetica" charset="0"/>
                <a:cs typeface="Helvetica" charset="0"/>
              </a:rPr>
              <a:t> </a:t>
            </a:r>
            <a:r>
              <a:rPr lang="en-US" altLang="zh-CN" sz="1400" b="0" dirty="0">
                <a:latin typeface="Helvetica" charset="0"/>
                <a:cs typeface="Helvetica" charset="0"/>
              </a:rPr>
              <a:t>https://</a:t>
            </a:r>
            <a:r>
              <a:rPr lang="en-US" altLang="zh-CN" sz="1400" b="0" dirty="0" err="1">
                <a:latin typeface="Helvetica" charset="0"/>
                <a:cs typeface="Helvetica" charset="0"/>
              </a:rPr>
              <a:t>missing.csail.mit.edu</a:t>
            </a:r>
            <a:r>
              <a:rPr lang="en-US" altLang="zh-CN" sz="1400" b="0" dirty="0">
                <a:latin typeface="Helvetica" charset="0"/>
                <a:cs typeface="Helvetica" charset="0"/>
              </a:rPr>
              <a:t>/</a:t>
            </a:r>
            <a:r>
              <a:rPr lang="en-US" sz="1400" b="0" dirty="0">
                <a:latin typeface="Helvetica" charset="0"/>
                <a:cs typeface="Helvetica" charset="0"/>
              </a:rPr>
              <a:t>.</a:t>
            </a:r>
          </a:p>
        </p:txBody>
      </p:sp>
      <p:sp>
        <p:nvSpPr>
          <p:cNvPr id="2" name="Rectangle 2">
            <a:extLst>
              <a:ext uri="{FF2B5EF4-FFF2-40B4-BE49-F238E27FC236}">
                <a16:creationId xmlns:a16="http://schemas.microsoft.com/office/drawing/2014/main" id="{18062042-507C-3A4A-3EBA-3AFBC889B7DC}"/>
              </a:ext>
            </a:extLst>
          </p:cNvPr>
          <p:cNvSpPr txBox="1">
            <a:spLocks noChangeArrowheads="1"/>
          </p:cNvSpPr>
          <p:nvPr/>
        </p:nvSpPr>
        <p:spPr bwMode="auto">
          <a:xfrm>
            <a:off x="734122" y="2247900"/>
            <a:ext cx="7848600" cy="20955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0478" tIns="44445" rIns="90478" bIns="44445" numCol="1" anchor="ctr" anchorCtr="0" compatLnSpc="1">
            <a:prstTxWarp prst="textNoShape">
              <a:avLst/>
            </a:prstTxWarp>
            <a:normAutofit fontScale="97500"/>
          </a:bodyPr>
          <a:lstStyle>
            <a:lvl1pPr algn="ctr" rtl="0" eaLnBrk="1" fontAlgn="base" hangingPunct="1">
              <a:lnSpc>
                <a:spcPct val="90000"/>
              </a:lnSpc>
              <a:spcBef>
                <a:spcPct val="0"/>
              </a:spcBef>
              <a:spcAft>
                <a:spcPct val="0"/>
              </a:spcAft>
              <a:defRPr sz="3600" b="1">
                <a:solidFill>
                  <a:srgbClr val="2A40E2"/>
                </a:solidFill>
                <a:latin typeface="Helvetica"/>
                <a:ea typeface="ＭＳ Ｐゴシック" charset="-128"/>
                <a:cs typeface="ＭＳ Ｐゴシック" charset="-128"/>
              </a:defRPr>
            </a:lvl1pPr>
            <a:lvl2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2pPr>
            <a:lvl3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3pPr>
            <a:lvl4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4pPr>
            <a:lvl5pPr algn="ctr" rtl="0" eaLnBrk="1" fontAlgn="base" hangingPunct="1">
              <a:lnSpc>
                <a:spcPct val="90000"/>
              </a:lnSpc>
              <a:spcBef>
                <a:spcPct val="0"/>
              </a:spcBef>
              <a:spcAft>
                <a:spcPct val="0"/>
              </a:spcAft>
              <a:defRPr sz="3200" b="1">
                <a:solidFill>
                  <a:srgbClr val="2A40E2"/>
                </a:solidFill>
                <a:latin typeface="Helvetica" charset="0"/>
                <a:ea typeface="ＭＳ Ｐゴシック" charset="-128"/>
                <a:cs typeface="ＭＳ Ｐゴシック" charset="-128"/>
              </a:defRPr>
            </a:lvl5pPr>
            <a:lvl6pPr marL="457200" algn="ctr" rtl="0" eaLnBrk="1" fontAlgn="base" hangingPunct="1">
              <a:lnSpc>
                <a:spcPct val="90000"/>
              </a:lnSpc>
              <a:spcBef>
                <a:spcPct val="0"/>
              </a:spcBef>
              <a:spcAft>
                <a:spcPct val="0"/>
              </a:spcAft>
              <a:defRPr sz="2400" b="1">
                <a:solidFill>
                  <a:srgbClr val="2A40E2"/>
                </a:solidFill>
                <a:latin typeface="Comic Sans MS" charset="0"/>
              </a:defRPr>
            </a:lvl6pPr>
            <a:lvl7pPr marL="914400" algn="ctr" rtl="0" eaLnBrk="1" fontAlgn="base" hangingPunct="1">
              <a:lnSpc>
                <a:spcPct val="90000"/>
              </a:lnSpc>
              <a:spcBef>
                <a:spcPct val="0"/>
              </a:spcBef>
              <a:spcAft>
                <a:spcPct val="0"/>
              </a:spcAft>
              <a:defRPr sz="2400" b="1">
                <a:solidFill>
                  <a:srgbClr val="2A40E2"/>
                </a:solidFill>
                <a:latin typeface="Comic Sans MS" charset="0"/>
              </a:defRPr>
            </a:lvl7pPr>
            <a:lvl8pPr marL="1371600" algn="ctr" rtl="0" eaLnBrk="1" fontAlgn="base" hangingPunct="1">
              <a:lnSpc>
                <a:spcPct val="90000"/>
              </a:lnSpc>
              <a:spcBef>
                <a:spcPct val="0"/>
              </a:spcBef>
              <a:spcAft>
                <a:spcPct val="0"/>
              </a:spcAft>
              <a:defRPr sz="2400" b="1">
                <a:solidFill>
                  <a:srgbClr val="2A40E2"/>
                </a:solidFill>
                <a:latin typeface="Comic Sans MS" charset="0"/>
              </a:defRPr>
            </a:lvl8pPr>
            <a:lvl9pPr marL="1828800" algn="ctr" rtl="0" eaLnBrk="1" fontAlgn="base" hangingPunct="1">
              <a:lnSpc>
                <a:spcPct val="90000"/>
              </a:lnSpc>
              <a:spcBef>
                <a:spcPct val="0"/>
              </a:spcBef>
              <a:spcAft>
                <a:spcPct val="0"/>
              </a:spcAft>
              <a:defRPr sz="2400" b="1">
                <a:solidFill>
                  <a:srgbClr val="2A40E2"/>
                </a:solidFill>
                <a:latin typeface="Comic Sans MS" charset="0"/>
              </a:defRPr>
            </a:lvl9pPr>
          </a:lstStyle>
          <a:p>
            <a:br>
              <a:rPr lang="en-US" sz="3000" kern="0" dirty="0">
                <a:latin typeface="Helvetica" charset="0"/>
                <a:ea typeface="ＭＳ Ｐゴシック" charset="0"/>
                <a:cs typeface="ＭＳ Ｐゴシック" charset="0"/>
              </a:rPr>
            </a:br>
            <a:br>
              <a:rPr lang="en-US" altLang="zh-CN" sz="3000" kern="0" dirty="0">
                <a:latin typeface="Helvetica" charset="0"/>
                <a:ea typeface="ＭＳ Ｐゴシック" charset="0"/>
                <a:cs typeface="ＭＳ Ｐゴシック" charset="0"/>
              </a:rPr>
            </a:br>
            <a:br>
              <a:rPr lang="en-US" sz="3000" kern="0" dirty="0">
                <a:latin typeface="Helvetica" charset="0"/>
                <a:ea typeface="ＭＳ Ｐゴシック" charset="0"/>
                <a:cs typeface="ＭＳ Ｐゴシック" charset="0"/>
              </a:rPr>
            </a:br>
            <a:r>
              <a:rPr lang="en-US" sz="3000" kern="0" dirty="0">
                <a:latin typeface="Helvetica" charset="0"/>
                <a:ea typeface="ＭＳ Ｐゴシック" charset="0"/>
                <a:cs typeface="ＭＳ Ｐゴシック" charset="0"/>
              </a:rPr>
              <a:t>Practical </a:t>
            </a:r>
            <a:r>
              <a:rPr lang="en-US" altLang="zh-CN" sz="3000" kern="0" dirty="0">
                <a:latin typeface="Helvetica" charset="0"/>
                <a:ea typeface="ＭＳ Ｐゴシック" charset="0"/>
                <a:cs typeface="ＭＳ Ｐゴシック" charset="0"/>
              </a:rPr>
              <a:t>Skills</a:t>
            </a:r>
            <a:r>
              <a:rPr lang="zh-CN" altLang="en-US" sz="3000" kern="0" dirty="0">
                <a:latin typeface="Helvetica" charset="0"/>
                <a:ea typeface="ＭＳ Ｐゴシック" charset="0"/>
                <a:cs typeface="ＭＳ Ｐゴシック" charset="0"/>
              </a:rPr>
              <a:t> </a:t>
            </a:r>
            <a:r>
              <a:rPr lang="en-US" altLang="zh-CN" sz="3000" kern="0" dirty="0">
                <a:latin typeface="Helvetica" charset="0"/>
                <a:ea typeface="ＭＳ Ｐゴシック" charset="0"/>
                <a:cs typeface="ＭＳ Ｐゴシック" charset="0"/>
              </a:rPr>
              <a:t>in</a:t>
            </a:r>
            <a:r>
              <a:rPr lang="zh-CN" altLang="en-US" sz="3000" kern="0" dirty="0">
                <a:latin typeface="Helvetica" charset="0"/>
                <a:ea typeface="ＭＳ Ｐゴシック" charset="0"/>
                <a:cs typeface="ＭＳ Ｐゴシック" charset="0"/>
              </a:rPr>
              <a:t> </a:t>
            </a:r>
            <a:r>
              <a:rPr lang="en-US" altLang="zh-CN" sz="3000" kern="0" dirty="0">
                <a:latin typeface="Helvetica" charset="0"/>
                <a:ea typeface="ＭＳ Ｐゴシック" charset="0"/>
                <a:cs typeface="ＭＳ Ｐゴシック" charset="0"/>
              </a:rPr>
              <a:t>Computer</a:t>
            </a:r>
            <a:r>
              <a:rPr lang="zh-CN" altLang="en-US" sz="3000" kern="0" dirty="0">
                <a:latin typeface="Helvetica" charset="0"/>
                <a:ea typeface="ＭＳ Ｐゴシック" charset="0"/>
                <a:cs typeface="ＭＳ Ｐゴシック" charset="0"/>
              </a:rPr>
              <a:t> </a:t>
            </a:r>
            <a:r>
              <a:rPr lang="en-US" altLang="zh-CN" sz="3000" kern="0" dirty="0">
                <a:latin typeface="Helvetica" charset="0"/>
                <a:ea typeface="ＭＳ Ｐゴシック" charset="0"/>
                <a:cs typeface="ＭＳ Ｐゴシック" charset="0"/>
              </a:rPr>
              <a:t>Systems</a:t>
            </a:r>
            <a:br>
              <a:rPr lang="en-US" sz="3000" kern="0" dirty="0">
                <a:latin typeface="Helvetica" charset="0"/>
                <a:ea typeface="ＭＳ Ｐゴシック" charset="0"/>
                <a:cs typeface="ＭＳ Ｐゴシック" charset="0"/>
              </a:rPr>
            </a:br>
            <a:endParaRPr lang="en-US" sz="3000" kern="0" dirty="0">
              <a:latin typeface="Helvetica" charset="0"/>
              <a:ea typeface="ＭＳ Ｐゴシック" charset="0"/>
              <a:cs typeface="ＭＳ Ｐゴシック"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AAEE7-9314-724A-9D7C-1FE53B3FB06A}"/>
              </a:ext>
            </a:extLst>
          </p:cNvPr>
          <p:cNvSpPr>
            <a:spLocks noGrp="1"/>
          </p:cNvSpPr>
          <p:nvPr>
            <p:ph type="title"/>
          </p:nvPr>
        </p:nvSpPr>
        <p:spPr/>
        <p:txBody>
          <a:bodyPr/>
          <a:lstStyle/>
          <a:p>
            <a:r>
              <a:rPr kumimoji="1" lang="en-US" altLang="zh-CN" dirty="0"/>
              <a:t>Basic</a:t>
            </a:r>
            <a:r>
              <a:rPr kumimoji="1" lang="zh-CN" altLang="en-US" dirty="0"/>
              <a:t> </a:t>
            </a:r>
            <a:r>
              <a:rPr kumimoji="1" lang="en-US" altLang="zh-CN" dirty="0"/>
              <a:t>file</a:t>
            </a:r>
            <a:r>
              <a:rPr kumimoji="1" lang="zh-CN" altLang="en-US" dirty="0"/>
              <a:t> </a:t>
            </a:r>
            <a:r>
              <a:rPr kumimoji="1" lang="en-US" altLang="zh-CN" dirty="0"/>
              <a:t>related</a:t>
            </a:r>
            <a:r>
              <a:rPr kumimoji="1" lang="zh-CN" altLang="en-US" dirty="0"/>
              <a:t> </a:t>
            </a:r>
            <a:r>
              <a:rPr kumimoji="1" lang="en-US" altLang="zh-CN" dirty="0"/>
              <a:t>commands</a:t>
            </a:r>
            <a:endParaRPr kumimoji="1" lang="zh-CN" altLang="en-US" dirty="0"/>
          </a:p>
        </p:txBody>
      </p:sp>
      <p:sp>
        <p:nvSpPr>
          <p:cNvPr id="3" name="内容占位符 2">
            <a:extLst>
              <a:ext uri="{FF2B5EF4-FFF2-40B4-BE49-F238E27FC236}">
                <a16:creationId xmlns:a16="http://schemas.microsoft.com/office/drawing/2014/main" id="{F55F0661-9BC2-2C45-8328-DB21951A5D66}"/>
              </a:ext>
            </a:extLst>
          </p:cNvPr>
          <p:cNvSpPr>
            <a:spLocks noGrp="1"/>
          </p:cNvSpPr>
          <p:nvPr>
            <p:ph idx="1"/>
          </p:nvPr>
        </p:nvSpPr>
        <p:spPr>
          <a:xfrm>
            <a:off x="609600" y="914400"/>
            <a:ext cx="7924800" cy="5638800"/>
          </a:xfrm>
        </p:spPr>
        <p:txBody>
          <a:bodyPr>
            <a:normAutofit lnSpcReduction="10000"/>
          </a:bodyPr>
          <a:lstStyle/>
          <a:p>
            <a:r>
              <a:rPr kumimoji="1" lang="en-US" altLang="zh-CN" dirty="0">
                <a:latin typeface="Prestige Elite Std" panose="02060509020206020304" pitchFamily="49" charset="0"/>
              </a:rPr>
              <a:t>ls</a:t>
            </a:r>
          </a:p>
          <a:p>
            <a:r>
              <a:rPr kumimoji="1" lang="en-US" altLang="zh-CN" dirty="0">
                <a:latin typeface="Prestige Elite Std" panose="02060509020206020304" pitchFamily="49" charset="0"/>
              </a:rPr>
              <a:t>cd</a:t>
            </a:r>
          </a:p>
          <a:p>
            <a:r>
              <a:rPr kumimoji="1" lang="en-US" altLang="zh-CN" dirty="0" err="1">
                <a:latin typeface="Prestige Elite Std" panose="02060509020206020304" pitchFamily="49" charset="0"/>
              </a:rPr>
              <a:t>mkdir</a:t>
            </a:r>
            <a:endParaRPr kumimoji="1" lang="en-US" altLang="zh-CN" dirty="0">
              <a:latin typeface="Prestige Elite Std" panose="02060509020206020304" pitchFamily="49" charset="0"/>
            </a:endParaRPr>
          </a:p>
          <a:p>
            <a:r>
              <a:rPr kumimoji="1" lang="en-US" altLang="zh-CN" b="0" kern="0" dirty="0" err="1">
                <a:latin typeface="Prestige Elite Std" panose="02060509020206020304" pitchFamily="49" charset="0"/>
              </a:rPr>
              <a:t>pwd</a:t>
            </a:r>
            <a:endParaRPr kumimoji="1" lang="en-US" altLang="zh-CN" dirty="0">
              <a:latin typeface="Prestige Elite Std" panose="02060509020206020304" pitchFamily="49" charset="0"/>
            </a:endParaRPr>
          </a:p>
          <a:p>
            <a:r>
              <a:rPr kumimoji="1" lang="en-US" altLang="zh-CN" dirty="0">
                <a:latin typeface="Prestige Elite Std" panose="02060509020206020304" pitchFamily="49" charset="0"/>
              </a:rPr>
              <a:t>cat</a:t>
            </a:r>
          </a:p>
          <a:p>
            <a:r>
              <a:rPr kumimoji="1" lang="en-US" altLang="zh-CN" dirty="0">
                <a:latin typeface="Prestige Elite Std" panose="02060509020206020304" pitchFamily="49" charset="0"/>
              </a:rPr>
              <a:t>less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more</a:t>
            </a:r>
          </a:p>
          <a:p>
            <a:r>
              <a:rPr kumimoji="1" lang="en-US" altLang="zh-CN" dirty="0">
                <a:latin typeface="Prestige Elite Std" panose="02060509020206020304" pitchFamily="49" charset="0"/>
              </a:rPr>
              <a:t>head</a:t>
            </a:r>
          </a:p>
          <a:p>
            <a:r>
              <a:rPr kumimoji="1" lang="en-US" altLang="zh-CN" dirty="0">
                <a:latin typeface="Prestige Elite Std" panose="02060509020206020304" pitchFamily="49" charset="0"/>
              </a:rPr>
              <a:t>tail</a:t>
            </a:r>
          </a:p>
          <a:p>
            <a:r>
              <a:rPr kumimoji="1" lang="en-US" altLang="zh-CN" dirty="0">
                <a:latin typeface="Prestige Elite Std" panose="02060509020206020304" pitchFamily="49" charset="0"/>
              </a:rPr>
              <a:t>tail</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–f</a:t>
            </a:r>
            <a:r>
              <a:rPr kumimoji="1" lang="zh-CN" altLang="en-US" dirty="0">
                <a:latin typeface="Prestige Elite Std" panose="02060509020206020304" pitchFamily="49" charset="0"/>
              </a:rPr>
              <a:t> </a:t>
            </a:r>
            <a:endParaRPr kumimoji="1" lang="en-US" altLang="zh-CN" dirty="0">
              <a:latin typeface="Prestige Elite Std" panose="02060509020206020304" pitchFamily="49" charset="0"/>
            </a:endParaRPr>
          </a:p>
          <a:p>
            <a:pPr lvl="1"/>
            <a:r>
              <a:rPr kumimoji="1" lang="en-US" altLang="zh-CN" dirty="0">
                <a:latin typeface="Prestige Elite Std" panose="02060509020206020304" pitchFamily="49" charset="0"/>
              </a:rPr>
              <a:t>tail</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–f</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/var/log/syslog</a:t>
            </a:r>
          </a:p>
          <a:p>
            <a:r>
              <a:rPr kumimoji="1" lang="en-US" altLang="zh-CN" dirty="0" err="1">
                <a:latin typeface="Prestige Elite Std" panose="02060509020206020304" pitchFamily="49" charset="0"/>
              </a:rPr>
              <a:t>wc</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–l</a:t>
            </a:r>
            <a:r>
              <a:rPr kumimoji="1" lang="zh-CN" altLang="en-US" dirty="0">
                <a:latin typeface="Prestige Elite Std" panose="02060509020206020304" pitchFamily="49" charset="0"/>
              </a:rPr>
              <a:t> </a:t>
            </a:r>
            <a:endParaRPr kumimoji="1" lang="en-US" altLang="zh-CN" dirty="0">
              <a:latin typeface="Prestige Elite Std" panose="02060509020206020304" pitchFamily="49" charset="0"/>
            </a:endParaRPr>
          </a:p>
          <a:p>
            <a:r>
              <a:rPr kumimoji="1" lang="en-US" altLang="zh-CN" dirty="0">
                <a:latin typeface="Prestige Elite Std" panose="02060509020206020304" pitchFamily="49" charset="0"/>
              </a:rPr>
              <a:t>df</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en-US" altLang="zh-CN" dirty="0" err="1">
                <a:latin typeface="Prestige Elite Std" panose="02060509020206020304" pitchFamily="49" charset="0"/>
              </a:rPr>
              <a:t>kh</a:t>
            </a:r>
            <a:endParaRPr kumimoji="1" lang="en-US" altLang="zh-CN" dirty="0">
              <a:latin typeface="Prestige Elite Std" panose="02060509020206020304" pitchFamily="49" charset="0"/>
            </a:endParaRPr>
          </a:p>
          <a:p>
            <a:pPr marL="0" indent="0">
              <a:buNone/>
            </a:pPr>
            <a:endParaRPr kumimoji="1" lang="en-US" altLang="zh-CN" dirty="0"/>
          </a:p>
          <a:p>
            <a:r>
              <a:rPr kumimoji="1" lang="en-US" altLang="zh-CN" dirty="0"/>
              <a:t>Special</a:t>
            </a:r>
            <a:r>
              <a:rPr kumimoji="1" lang="zh-CN" altLang="en-US" dirty="0"/>
              <a:t> </a:t>
            </a:r>
            <a:r>
              <a:rPr kumimoji="1" lang="en-US" altLang="zh-CN" dirty="0"/>
              <a:t>directories:</a:t>
            </a:r>
            <a:r>
              <a:rPr kumimoji="1" lang="zh-CN" altLang="en-US" dirty="0"/>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$PWD</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err="1">
                <a:latin typeface="Prestige Elite Std" panose="02060509020206020304" pitchFamily="49" charset="0"/>
              </a:rPr>
              <a:t>pwd</a:t>
            </a:r>
            <a:endParaRPr kumimoji="1" lang="en-US" altLang="zh-CN" dirty="0">
              <a:latin typeface="Prestige Elite Std" panose="02060509020206020304" pitchFamily="49" charset="0"/>
            </a:endParaRPr>
          </a:p>
          <a:p>
            <a:pPr marL="0" indent="0">
              <a:buNone/>
            </a:pPr>
            <a:endParaRPr kumimoji="1" lang="en-US" altLang="zh-CN" dirty="0">
              <a:latin typeface="Prestige Elite Std" panose="02060509020206020304" pitchFamily="49" charset="0"/>
            </a:endParaRPr>
          </a:p>
          <a:p>
            <a:endParaRPr kumimoji="1" lang="en-US" altLang="zh-CN" dirty="0">
              <a:latin typeface="Prestige Elite Std" panose="02060509020206020304" pitchFamily="49" charset="0"/>
            </a:endParaRPr>
          </a:p>
          <a:p>
            <a:endParaRPr kumimoji="1" lang="zh-CN" altLang="en-US" dirty="0"/>
          </a:p>
        </p:txBody>
      </p:sp>
      <p:pic>
        <p:nvPicPr>
          <p:cNvPr id="5" name="图片 3">
            <a:extLst>
              <a:ext uri="{FF2B5EF4-FFF2-40B4-BE49-F238E27FC236}">
                <a16:creationId xmlns:a16="http://schemas.microsoft.com/office/drawing/2014/main" id="{BDBED5DA-BC0A-364F-ED8C-0976F7BC87F1}"/>
              </a:ext>
            </a:extLst>
          </p:cNvPr>
          <p:cNvPicPr>
            <a:picLocks noChangeAspect="1"/>
          </p:cNvPicPr>
          <p:nvPr/>
        </p:nvPicPr>
        <p:blipFill>
          <a:blip r:embed="rId2"/>
          <a:stretch>
            <a:fillRect/>
          </a:stretch>
        </p:blipFill>
        <p:spPr>
          <a:xfrm>
            <a:off x="6424313" y="914400"/>
            <a:ext cx="1729087" cy="4417100"/>
          </a:xfrm>
          <a:prstGeom prst="rect">
            <a:avLst/>
          </a:prstGeom>
        </p:spPr>
      </p:pic>
      <p:sp>
        <p:nvSpPr>
          <p:cNvPr id="6" name="文本框 5">
            <a:extLst>
              <a:ext uri="{FF2B5EF4-FFF2-40B4-BE49-F238E27FC236}">
                <a16:creationId xmlns:a16="http://schemas.microsoft.com/office/drawing/2014/main" id="{01D26748-6A04-C2FB-9271-F1FED5EB7591}"/>
              </a:ext>
            </a:extLst>
          </p:cNvPr>
          <p:cNvSpPr txBox="1"/>
          <p:nvPr/>
        </p:nvSpPr>
        <p:spPr>
          <a:xfrm>
            <a:off x="5854317" y="5389573"/>
            <a:ext cx="3289683" cy="338554"/>
          </a:xfrm>
          <a:prstGeom prst="rect">
            <a:avLst/>
          </a:prstGeom>
          <a:noFill/>
        </p:spPr>
        <p:txBody>
          <a:bodyPr wrap="none" rtlCol="0">
            <a:spAutoFit/>
          </a:bodyPr>
          <a:lstStyle/>
          <a:p>
            <a:r>
              <a:rPr kumimoji="1" lang="en-US" altLang="zh-CN" sz="1600" b="0" dirty="0">
                <a:latin typeface="Helvetica"/>
                <a:cs typeface="Helvetica"/>
              </a:rPr>
              <a:t>Directory:</a:t>
            </a:r>
            <a:r>
              <a:rPr kumimoji="1" lang="zh-CN" altLang="en-US" sz="1600" b="0" dirty="0">
                <a:latin typeface="Helvetica"/>
                <a:cs typeface="Helvetica"/>
              </a:rPr>
              <a:t> </a:t>
            </a:r>
            <a:r>
              <a:rPr kumimoji="1" lang="en-US" altLang="zh-CN" sz="1600" b="0" dirty="0">
                <a:latin typeface="Helvetica"/>
                <a:cs typeface="Helvetica"/>
              </a:rPr>
              <a:t>looks</a:t>
            </a:r>
            <a:r>
              <a:rPr kumimoji="1" lang="zh-CN" altLang="en-US" sz="1600" b="0" dirty="0">
                <a:latin typeface="Helvetica"/>
                <a:cs typeface="Helvetica"/>
              </a:rPr>
              <a:t> </a:t>
            </a:r>
            <a:r>
              <a:rPr kumimoji="1" lang="en-US" altLang="zh-CN" sz="1600" b="0" dirty="0">
                <a:latin typeface="Helvetica"/>
                <a:cs typeface="Helvetica"/>
              </a:rPr>
              <a:t>like</a:t>
            </a:r>
            <a:r>
              <a:rPr kumimoji="1" lang="zh-CN" altLang="en-US" sz="1600" b="0" dirty="0">
                <a:latin typeface="Helvetica"/>
                <a:cs typeface="Helvetica"/>
              </a:rPr>
              <a:t> </a:t>
            </a:r>
            <a:r>
              <a:rPr kumimoji="1" lang="en-US" altLang="zh-CN" sz="1600" b="0" dirty="0">
                <a:latin typeface="Helvetica"/>
                <a:cs typeface="Helvetica"/>
              </a:rPr>
              <a:t>a</a:t>
            </a:r>
            <a:r>
              <a:rPr kumimoji="1" lang="zh-CN" altLang="en-US" sz="1600" b="0" dirty="0">
                <a:latin typeface="Helvetica"/>
                <a:cs typeface="Helvetica"/>
              </a:rPr>
              <a:t> </a:t>
            </a:r>
            <a:r>
              <a:rPr kumimoji="1" lang="en-US" altLang="zh-CN" sz="1600" b="0" dirty="0">
                <a:latin typeface="Helvetica"/>
                <a:cs typeface="Helvetica"/>
              </a:rPr>
              <a:t>tree,</a:t>
            </a:r>
            <a:r>
              <a:rPr kumimoji="1" lang="zh-CN" altLang="en-US" sz="1600" b="0" dirty="0">
                <a:latin typeface="Helvetica"/>
                <a:cs typeface="Helvetica"/>
              </a:rPr>
              <a:t> </a:t>
            </a:r>
            <a:r>
              <a:rPr kumimoji="1" lang="en-US" altLang="zh-CN" sz="1600" b="0" dirty="0">
                <a:latin typeface="Helvetica"/>
                <a:cs typeface="Helvetica"/>
              </a:rPr>
              <a:t>but</a:t>
            </a:r>
            <a:r>
              <a:rPr kumimoji="1" lang="zh-CN" altLang="en-US" sz="1600" b="0" dirty="0">
                <a:latin typeface="Helvetica"/>
                <a:cs typeface="Helvetica"/>
              </a:rPr>
              <a:t> </a:t>
            </a:r>
            <a:r>
              <a:rPr kumimoji="1" lang="en-US" altLang="zh-CN" sz="1600" b="0" dirty="0">
                <a:latin typeface="Helvetica"/>
                <a:cs typeface="Helvetica"/>
              </a:rPr>
              <a:t>not</a:t>
            </a:r>
            <a:endParaRPr kumimoji="1" lang="zh-CN" altLang="en-US" sz="1600" b="0" dirty="0">
              <a:latin typeface="Helvetica"/>
              <a:cs typeface="Helvetica"/>
            </a:endParaRPr>
          </a:p>
        </p:txBody>
      </p:sp>
    </p:spTree>
    <p:extLst>
      <p:ext uri="{BB962C8B-B14F-4D97-AF65-F5344CB8AC3E}">
        <p14:creationId xmlns:p14="http://schemas.microsoft.com/office/powerpoint/2010/main" val="3615974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EA2A7-3A30-25AA-48E1-162BA14D502C}"/>
              </a:ext>
            </a:extLst>
          </p:cNvPr>
          <p:cNvSpPr>
            <a:spLocks noGrp="1"/>
          </p:cNvSpPr>
          <p:nvPr>
            <p:ph type="title"/>
          </p:nvPr>
        </p:nvSpPr>
        <p:spPr/>
        <p:txBody>
          <a:bodyPr/>
          <a:lstStyle/>
          <a:p>
            <a:r>
              <a:rPr kumimoji="1" lang="en-US" altLang="zh-CN" dirty="0"/>
              <a:t>Basics</a:t>
            </a:r>
            <a:r>
              <a:rPr kumimoji="1" lang="zh-CN" altLang="en-US" dirty="0"/>
              <a:t> </a:t>
            </a:r>
            <a:r>
              <a:rPr kumimoji="1" lang="en-US" altLang="zh-CN" dirty="0"/>
              <a:t>about</a:t>
            </a:r>
            <a:r>
              <a:rPr kumimoji="1" lang="zh-CN" altLang="en-US" dirty="0"/>
              <a:t> </a:t>
            </a:r>
            <a:r>
              <a:rPr kumimoji="1" lang="en-US" altLang="zh-CN" dirty="0"/>
              <a:t>files</a:t>
            </a:r>
            <a:endParaRPr kumimoji="1" lang="zh-CN" altLang="en-US" dirty="0"/>
          </a:p>
        </p:txBody>
      </p:sp>
      <p:pic>
        <p:nvPicPr>
          <p:cNvPr id="4" name="图片 3">
            <a:extLst>
              <a:ext uri="{FF2B5EF4-FFF2-40B4-BE49-F238E27FC236}">
                <a16:creationId xmlns:a16="http://schemas.microsoft.com/office/drawing/2014/main" id="{973DBEE8-F469-C441-913A-DE6229927E73}"/>
              </a:ext>
            </a:extLst>
          </p:cNvPr>
          <p:cNvPicPr>
            <a:picLocks noChangeAspect="1"/>
          </p:cNvPicPr>
          <p:nvPr/>
        </p:nvPicPr>
        <p:blipFill>
          <a:blip r:embed="rId2"/>
          <a:stretch>
            <a:fillRect/>
          </a:stretch>
        </p:blipFill>
        <p:spPr>
          <a:xfrm>
            <a:off x="1600200" y="1600200"/>
            <a:ext cx="5918200" cy="3276600"/>
          </a:xfrm>
          <a:prstGeom prst="rect">
            <a:avLst/>
          </a:prstGeom>
        </p:spPr>
      </p:pic>
      <p:sp>
        <p:nvSpPr>
          <p:cNvPr id="5" name="圆角矩形标注 4">
            <a:extLst>
              <a:ext uri="{FF2B5EF4-FFF2-40B4-BE49-F238E27FC236}">
                <a16:creationId xmlns:a16="http://schemas.microsoft.com/office/drawing/2014/main" id="{131D73DB-D7FE-9E66-1B40-C02DA704B1A4}"/>
              </a:ext>
            </a:extLst>
          </p:cNvPr>
          <p:cNvSpPr/>
          <p:nvPr/>
        </p:nvSpPr>
        <p:spPr bwMode="auto">
          <a:xfrm>
            <a:off x="990600" y="5562600"/>
            <a:ext cx="2133600" cy="609600"/>
          </a:xfrm>
          <a:prstGeom prst="wedgeRoundRectCallout">
            <a:avLst>
              <a:gd name="adj1" fmla="val 3984"/>
              <a:gd name="adj2" fmla="val -177110"/>
              <a:gd name="adj3" fmla="val 1666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Permissions</a:t>
            </a:r>
            <a:endParaRPr kumimoji="1" lang="zh-CN" altLang="en-US" b="0" dirty="0">
              <a:latin typeface="Helvetica"/>
              <a:cs typeface="Helvetica"/>
            </a:endParaRPr>
          </a:p>
        </p:txBody>
      </p:sp>
      <p:sp>
        <p:nvSpPr>
          <p:cNvPr id="6" name="圆角矩形标注 5">
            <a:extLst>
              <a:ext uri="{FF2B5EF4-FFF2-40B4-BE49-F238E27FC236}">
                <a16:creationId xmlns:a16="http://schemas.microsoft.com/office/drawing/2014/main" id="{77163A77-CC3E-2F4D-FCCE-13E2E654362E}"/>
              </a:ext>
            </a:extLst>
          </p:cNvPr>
          <p:cNvSpPr/>
          <p:nvPr/>
        </p:nvSpPr>
        <p:spPr bwMode="auto">
          <a:xfrm>
            <a:off x="1905000" y="914400"/>
            <a:ext cx="2133600" cy="609600"/>
          </a:xfrm>
          <a:prstGeom prst="wedgeRoundRectCallout">
            <a:avLst>
              <a:gd name="adj1" fmla="val 5654"/>
              <a:gd name="adj2" fmla="val 144319"/>
              <a:gd name="adj3" fmla="val 1666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Owners</a:t>
            </a:r>
            <a:endParaRPr kumimoji="1" lang="zh-CN" altLang="en-US" b="0" dirty="0">
              <a:latin typeface="Helvetica"/>
              <a:cs typeface="Helvetica"/>
            </a:endParaRPr>
          </a:p>
        </p:txBody>
      </p:sp>
      <p:sp>
        <p:nvSpPr>
          <p:cNvPr id="7" name="圆角矩形标注 6">
            <a:extLst>
              <a:ext uri="{FF2B5EF4-FFF2-40B4-BE49-F238E27FC236}">
                <a16:creationId xmlns:a16="http://schemas.microsoft.com/office/drawing/2014/main" id="{3CDC03BA-1DEA-F059-737A-CC05CFABEA03}"/>
              </a:ext>
            </a:extLst>
          </p:cNvPr>
          <p:cNvSpPr/>
          <p:nvPr/>
        </p:nvSpPr>
        <p:spPr bwMode="auto">
          <a:xfrm>
            <a:off x="3581400" y="5410200"/>
            <a:ext cx="2133600" cy="609600"/>
          </a:xfrm>
          <a:prstGeom prst="wedgeRoundRectCallout">
            <a:avLst>
              <a:gd name="adj1" fmla="val -39430"/>
              <a:gd name="adj2" fmla="val -145941"/>
              <a:gd name="adj3" fmla="val 1666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Groups</a:t>
            </a:r>
            <a:endParaRPr kumimoji="1" lang="zh-CN" altLang="en-US" b="0" dirty="0">
              <a:latin typeface="Helvetica"/>
              <a:cs typeface="Helvetica"/>
            </a:endParaRPr>
          </a:p>
        </p:txBody>
      </p:sp>
      <p:sp>
        <p:nvSpPr>
          <p:cNvPr id="8" name="圆角矩形标注 7">
            <a:extLst>
              <a:ext uri="{FF2B5EF4-FFF2-40B4-BE49-F238E27FC236}">
                <a16:creationId xmlns:a16="http://schemas.microsoft.com/office/drawing/2014/main" id="{715581C1-FD86-5969-A0B9-206354EBF40B}"/>
              </a:ext>
            </a:extLst>
          </p:cNvPr>
          <p:cNvSpPr/>
          <p:nvPr/>
        </p:nvSpPr>
        <p:spPr bwMode="auto">
          <a:xfrm>
            <a:off x="4800600" y="990600"/>
            <a:ext cx="2667000" cy="609600"/>
          </a:xfrm>
          <a:prstGeom prst="wedgeRoundRectCallout">
            <a:avLst>
              <a:gd name="adj1" fmla="val -9040"/>
              <a:gd name="adj2" fmla="val 120942"/>
              <a:gd name="adj3" fmla="val 1666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a:t>
            </a:r>
            <a:r>
              <a:rPr kumimoji="1" lang="zh-CN" altLang="en-US" b="0" dirty="0">
                <a:latin typeface="Helvetica"/>
                <a:cs typeface="Helvetica"/>
              </a:rPr>
              <a:t> </a:t>
            </a:r>
            <a:r>
              <a:rPr kumimoji="1" lang="en-US" altLang="zh-CN" b="0" dirty="0">
                <a:latin typeface="Helvetica"/>
                <a:cs typeface="Helvetica"/>
              </a:rPr>
              <a:t>and</a:t>
            </a:r>
            <a:r>
              <a:rPr kumimoji="1" lang="zh-CN" altLang="en-US" b="0" dirty="0">
                <a:latin typeface="Helvetica"/>
                <a:cs typeface="Helvetica"/>
              </a:rPr>
              <a:t> </a:t>
            </a:r>
            <a:r>
              <a:rPr kumimoji="1" lang="en-US" altLang="zh-CN" b="0" dirty="0">
                <a:latin typeface="Helvetica"/>
                <a:cs typeface="Helvetica"/>
              </a:rPr>
              <a:t>..</a:t>
            </a:r>
            <a:r>
              <a:rPr kumimoji="1" lang="zh-CN" altLang="en-US" b="0" dirty="0">
                <a:latin typeface="Helvetica"/>
                <a:cs typeface="Helvetica"/>
              </a:rPr>
              <a:t> </a:t>
            </a:r>
            <a:r>
              <a:rPr kumimoji="1" lang="en-US" altLang="zh-CN" b="0" dirty="0">
                <a:latin typeface="Helvetica"/>
                <a:cs typeface="Helvetica"/>
              </a:rPr>
              <a:t>(special</a:t>
            </a:r>
            <a:r>
              <a:rPr kumimoji="1" lang="zh-CN" altLang="en-US" b="0" dirty="0">
                <a:latin typeface="Helvetica"/>
                <a:cs typeface="Helvetica"/>
              </a:rPr>
              <a:t> </a:t>
            </a:r>
            <a:r>
              <a:rPr kumimoji="1" lang="en-US" altLang="zh-CN" b="0" dirty="0">
                <a:latin typeface="Helvetica"/>
                <a:cs typeface="Helvetica"/>
              </a:rPr>
              <a:t>files)</a:t>
            </a:r>
            <a:endParaRPr kumimoji="1" lang="zh-CN" altLang="en-US" b="0" dirty="0">
              <a:latin typeface="Helvetica"/>
              <a:cs typeface="Helvetica"/>
            </a:endParaRPr>
          </a:p>
        </p:txBody>
      </p:sp>
    </p:spTree>
    <p:extLst>
      <p:ext uri="{BB962C8B-B14F-4D97-AF65-F5344CB8AC3E}">
        <p14:creationId xmlns:p14="http://schemas.microsoft.com/office/powerpoint/2010/main" val="362843915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47892-D164-4320-9CD9-FA5A392CF329}"/>
              </a:ext>
            </a:extLst>
          </p:cNvPr>
          <p:cNvSpPr>
            <a:spLocks noGrp="1"/>
          </p:cNvSpPr>
          <p:nvPr>
            <p:ph type="title"/>
          </p:nvPr>
        </p:nvSpPr>
        <p:spPr/>
        <p:txBody>
          <a:bodyPr/>
          <a:lstStyle/>
          <a:p>
            <a:r>
              <a:rPr kumimoji="1" lang="en-US" altLang="zh-CN" dirty="0"/>
              <a:t>stdin,</a:t>
            </a:r>
            <a:r>
              <a:rPr kumimoji="1" lang="zh-CN" altLang="en-US" dirty="0"/>
              <a:t> </a:t>
            </a:r>
            <a:r>
              <a:rPr kumimoji="1" lang="en-US" altLang="zh-CN" dirty="0" err="1"/>
              <a:t>stdout</a:t>
            </a:r>
            <a:r>
              <a:rPr kumimoji="1" lang="zh-CN" altLang="en-US" dirty="0"/>
              <a:t> </a:t>
            </a:r>
            <a:r>
              <a:rPr kumimoji="1" lang="en-US" altLang="zh-CN" dirty="0"/>
              <a:t>and</a:t>
            </a:r>
            <a:r>
              <a:rPr kumimoji="1" lang="zh-CN" altLang="en-US" dirty="0"/>
              <a:t> </a:t>
            </a:r>
            <a:r>
              <a:rPr kumimoji="1" lang="en-US" altLang="zh-CN" dirty="0"/>
              <a:t>stderr</a:t>
            </a:r>
            <a:endParaRPr kumimoji="1" lang="zh-CN" altLang="en-US" dirty="0"/>
          </a:p>
        </p:txBody>
      </p:sp>
      <p:sp>
        <p:nvSpPr>
          <p:cNvPr id="6" name="文本框 5">
            <a:extLst>
              <a:ext uri="{FF2B5EF4-FFF2-40B4-BE49-F238E27FC236}">
                <a16:creationId xmlns:a16="http://schemas.microsoft.com/office/drawing/2014/main" id="{3668CCF1-CF6E-A45C-8463-1D075C18AC96}"/>
              </a:ext>
            </a:extLst>
          </p:cNvPr>
          <p:cNvSpPr txBox="1"/>
          <p:nvPr/>
        </p:nvSpPr>
        <p:spPr>
          <a:xfrm>
            <a:off x="152400" y="3886200"/>
            <a:ext cx="7681911" cy="255454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b="0" dirty="0">
                <a:latin typeface="Helvetica"/>
                <a:cs typeface="Helvetica"/>
              </a:rPr>
              <a:t>Three</a:t>
            </a:r>
            <a:r>
              <a:rPr kumimoji="1" lang="zh-CN" altLang="en-US" sz="2000" b="0" dirty="0">
                <a:latin typeface="Helvetica"/>
                <a:cs typeface="Helvetica"/>
              </a:rPr>
              <a:t> </a:t>
            </a:r>
            <a:r>
              <a:rPr kumimoji="1" lang="en-US" altLang="zh-CN" sz="2000" b="0" dirty="0">
                <a:latin typeface="Helvetica"/>
                <a:cs typeface="Helvetica"/>
              </a:rPr>
              <a:t>open</a:t>
            </a:r>
            <a:r>
              <a:rPr kumimoji="1" lang="zh-CN" altLang="en-US" sz="2000" b="0" dirty="0">
                <a:latin typeface="Helvetica"/>
                <a:cs typeface="Helvetica"/>
              </a:rPr>
              <a:t> </a:t>
            </a:r>
            <a:r>
              <a:rPr kumimoji="1" lang="en-US" altLang="zh-CN" sz="2000" b="0" dirty="0">
                <a:latin typeface="Helvetica"/>
                <a:cs typeface="Helvetica"/>
              </a:rPr>
              <a:t>files</a:t>
            </a:r>
            <a:r>
              <a:rPr kumimoji="1" lang="zh-CN" altLang="en-US" sz="2000" b="0" dirty="0">
                <a:latin typeface="Helvetica"/>
                <a:cs typeface="Helvetica"/>
              </a:rPr>
              <a:t> </a:t>
            </a:r>
            <a:r>
              <a:rPr kumimoji="1" lang="en-US" altLang="zh-CN" sz="2000" b="0" dirty="0">
                <a:latin typeface="Helvetica"/>
                <a:cs typeface="Helvetica"/>
              </a:rPr>
              <a:t>on</a:t>
            </a:r>
            <a:r>
              <a:rPr kumimoji="1" lang="zh-CN" altLang="en-US" sz="2000" b="0" dirty="0">
                <a:latin typeface="Helvetica"/>
                <a:cs typeface="Helvetica"/>
              </a:rPr>
              <a:t> </a:t>
            </a:r>
            <a:r>
              <a:rPr kumimoji="1" lang="en-US" altLang="zh-CN" sz="2000" b="0" dirty="0">
                <a:latin typeface="Helvetica"/>
                <a:cs typeface="Helvetica"/>
              </a:rPr>
              <a:t>the</a:t>
            </a:r>
            <a:r>
              <a:rPr kumimoji="1" lang="zh-CN" altLang="en-US" sz="2000" b="0" dirty="0">
                <a:latin typeface="Helvetica"/>
                <a:cs typeface="Helvetica"/>
              </a:rPr>
              <a:t> </a:t>
            </a:r>
            <a:r>
              <a:rPr kumimoji="1" lang="en-US" altLang="zh-CN" sz="2000" b="0" dirty="0">
                <a:latin typeface="Helvetica"/>
                <a:cs typeface="Helvetica"/>
              </a:rPr>
              <a:t>start</a:t>
            </a:r>
            <a:r>
              <a:rPr kumimoji="1" lang="zh-CN" altLang="en-US" sz="2000" b="0" dirty="0">
                <a:latin typeface="Helvetica"/>
                <a:cs typeface="Helvetica"/>
              </a:rPr>
              <a:t> </a:t>
            </a:r>
            <a:r>
              <a:rPr kumimoji="1" lang="en-US" altLang="zh-CN" sz="2000" b="0" dirty="0">
                <a:latin typeface="Helvetica"/>
                <a:cs typeface="Helvetica"/>
              </a:rPr>
              <a:t>of</a:t>
            </a:r>
            <a:r>
              <a:rPr kumimoji="1" lang="zh-CN" altLang="en-US" sz="2000" b="0" dirty="0">
                <a:latin typeface="Helvetica"/>
                <a:cs typeface="Helvetica"/>
              </a:rPr>
              <a:t> </a:t>
            </a:r>
            <a:r>
              <a:rPr kumimoji="1" lang="en-US" altLang="zh-CN" sz="2000" b="0" dirty="0">
                <a:latin typeface="Helvetica"/>
                <a:cs typeface="Helvetica"/>
              </a:rPr>
              <a:t>the</a:t>
            </a:r>
            <a:r>
              <a:rPr kumimoji="1" lang="zh-CN" altLang="en-US" sz="2000" b="0" dirty="0">
                <a:latin typeface="Helvetica"/>
                <a:cs typeface="Helvetica"/>
              </a:rPr>
              <a:t> </a:t>
            </a:r>
            <a:r>
              <a:rPr kumimoji="1" lang="en-US" altLang="zh-CN" sz="2000" b="0" dirty="0">
                <a:latin typeface="Helvetica"/>
                <a:cs typeface="Helvetica"/>
              </a:rPr>
              <a:t>process</a:t>
            </a:r>
          </a:p>
          <a:p>
            <a:pPr marL="342900" indent="-342900">
              <a:buFont typeface="Arial" panose="020B0604020202020204" pitchFamily="34" charset="0"/>
              <a:buChar char="•"/>
            </a:pPr>
            <a:endParaRPr kumimoji="1" lang="en-US" altLang="zh-CN" sz="2000" b="0" dirty="0">
              <a:latin typeface="Helvetica"/>
              <a:cs typeface="Helvetica"/>
            </a:endParaRPr>
          </a:p>
          <a:p>
            <a:pPr marL="342900" indent="-342900">
              <a:buFont typeface="Arial" panose="020B0604020202020204" pitchFamily="34" charset="0"/>
              <a:buChar char="•"/>
            </a:pPr>
            <a:r>
              <a:rPr kumimoji="1" lang="en-US" altLang="zh-CN" sz="2000" b="0" dirty="0">
                <a:latin typeface="Helvetica"/>
                <a:cs typeface="Helvetica"/>
              </a:rPr>
              <a:t>Default</a:t>
            </a:r>
            <a:r>
              <a:rPr kumimoji="1" lang="zh-CN" altLang="en-US" sz="2000" b="0" dirty="0">
                <a:latin typeface="Helvetica"/>
                <a:cs typeface="Helvetica"/>
              </a:rPr>
              <a:t> </a:t>
            </a:r>
            <a:r>
              <a:rPr kumimoji="1" lang="en-US" altLang="zh-CN" sz="2000" b="0" dirty="0">
                <a:latin typeface="Helvetica"/>
                <a:cs typeface="Helvetica"/>
              </a:rPr>
              <a:t>locations</a:t>
            </a:r>
            <a:r>
              <a:rPr kumimoji="1" lang="zh-CN" altLang="en-US" sz="2000" b="0" dirty="0">
                <a:latin typeface="Helvetica"/>
                <a:cs typeface="Helvetica"/>
              </a:rPr>
              <a:t> </a:t>
            </a:r>
            <a:r>
              <a:rPr kumimoji="1" lang="en-US" altLang="zh-CN" sz="2000" b="0" dirty="0">
                <a:latin typeface="Helvetica"/>
                <a:cs typeface="Helvetica"/>
              </a:rPr>
              <a:t>of</a:t>
            </a:r>
            <a:r>
              <a:rPr kumimoji="1" lang="zh-CN" altLang="en-US" sz="2000" b="0" dirty="0">
                <a:latin typeface="Helvetica"/>
                <a:cs typeface="Helvetica"/>
              </a:rPr>
              <a:t> </a:t>
            </a:r>
            <a:r>
              <a:rPr kumimoji="1" lang="en-US" altLang="zh-CN" sz="2000" b="0" dirty="0">
                <a:latin typeface="Helvetica"/>
                <a:cs typeface="Helvetica"/>
              </a:rPr>
              <a:t>the</a:t>
            </a:r>
            <a:r>
              <a:rPr kumimoji="1" lang="zh-CN" altLang="en-US" sz="2000" b="0" dirty="0">
                <a:latin typeface="Helvetica"/>
                <a:cs typeface="Helvetica"/>
              </a:rPr>
              <a:t> </a:t>
            </a:r>
            <a:r>
              <a:rPr kumimoji="1" lang="en-US" altLang="zh-CN" sz="2000" b="0" dirty="0">
                <a:latin typeface="Helvetica"/>
                <a:cs typeface="Helvetica"/>
              </a:rPr>
              <a:t>three</a:t>
            </a:r>
            <a:r>
              <a:rPr kumimoji="1" lang="zh-CN" altLang="en-US" sz="2000" b="0" dirty="0">
                <a:latin typeface="Helvetica"/>
                <a:cs typeface="Helvetica"/>
              </a:rPr>
              <a:t> </a:t>
            </a:r>
            <a:r>
              <a:rPr kumimoji="1" lang="en-US" altLang="zh-CN" sz="2000" b="0" dirty="0">
                <a:latin typeface="Helvetica"/>
                <a:cs typeface="Helvetica"/>
              </a:rPr>
              <a:t>files</a:t>
            </a:r>
          </a:p>
          <a:p>
            <a:pPr marL="800100" lvl="1" indent="-342900">
              <a:buFont typeface="Arial" panose="020B0604020202020204" pitchFamily="34" charset="0"/>
              <a:buChar char="•"/>
            </a:pPr>
            <a:r>
              <a:rPr kumimoji="1" lang="en-US" altLang="zh-CN" sz="2000" b="0" dirty="0">
                <a:latin typeface="Helvetica"/>
                <a:cs typeface="Helvetica"/>
              </a:rPr>
              <a:t>Recall:</a:t>
            </a:r>
            <a:r>
              <a:rPr kumimoji="1" lang="zh-CN" altLang="en-US" sz="2000" b="0" dirty="0">
                <a:latin typeface="Helvetica"/>
                <a:cs typeface="Helvetica"/>
              </a:rPr>
              <a:t> </a:t>
            </a:r>
            <a:r>
              <a:rPr kumimoji="1" lang="en-US" altLang="zh-CN" sz="2000" b="0" dirty="0">
                <a:latin typeface="Helvetica"/>
                <a:cs typeface="Helvetica"/>
              </a:rPr>
              <a:t>Shell</a:t>
            </a:r>
            <a:r>
              <a:rPr kumimoji="1" lang="zh-CN" altLang="en-US" sz="2000" b="0" dirty="0">
                <a:latin typeface="Helvetica"/>
                <a:cs typeface="Helvetica"/>
              </a:rPr>
              <a:t> </a:t>
            </a:r>
            <a:r>
              <a:rPr kumimoji="1" lang="en-US" altLang="zh-CN" sz="2000" b="0" dirty="0">
                <a:latin typeface="Helvetica"/>
                <a:cs typeface="Helvetica"/>
              </a:rPr>
              <a:t>fork()s</a:t>
            </a:r>
            <a:r>
              <a:rPr kumimoji="1" lang="zh-CN" altLang="en-US" sz="2000" b="0" dirty="0">
                <a:latin typeface="Helvetica"/>
                <a:cs typeface="Helvetica"/>
              </a:rPr>
              <a:t> </a:t>
            </a:r>
            <a:r>
              <a:rPr kumimoji="1" lang="en-US" altLang="zh-CN" sz="2000" b="0" dirty="0">
                <a:latin typeface="Helvetica"/>
                <a:cs typeface="Helvetica"/>
              </a:rPr>
              <a:t>itself</a:t>
            </a:r>
            <a:r>
              <a:rPr kumimoji="1" lang="zh-CN" altLang="en-US" sz="2000" b="0" dirty="0">
                <a:latin typeface="Helvetica"/>
                <a:cs typeface="Helvetica"/>
              </a:rPr>
              <a:t> </a:t>
            </a:r>
            <a:r>
              <a:rPr kumimoji="1" lang="en-US" altLang="zh-CN" sz="2000" b="0" dirty="0">
                <a:latin typeface="Helvetica"/>
                <a:cs typeface="Helvetica"/>
              </a:rPr>
              <a:t>to</a:t>
            </a:r>
            <a:r>
              <a:rPr kumimoji="1" lang="zh-CN" altLang="en-US" sz="2000" b="0" dirty="0">
                <a:latin typeface="Helvetica"/>
                <a:cs typeface="Helvetica"/>
              </a:rPr>
              <a:t> </a:t>
            </a:r>
            <a:r>
              <a:rPr kumimoji="1" lang="en-US" altLang="zh-CN" sz="2000" b="0" dirty="0">
                <a:latin typeface="Helvetica"/>
                <a:cs typeface="Helvetica"/>
              </a:rPr>
              <a:t>start</a:t>
            </a:r>
            <a:r>
              <a:rPr kumimoji="1" lang="zh-CN" altLang="en-US" sz="2000" b="0" dirty="0">
                <a:latin typeface="Helvetica"/>
                <a:cs typeface="Helvetica"/>
              </a:rPr>
              <a:t> </a:t>
            </a:r>
            <a:r>
              <a:rPr kumimoji="1" lang="en-US" altLang="zh-CN" sz="2000" b="0" dirty="0">
                <a:latin typeface="Helvetica"/>
                <a:cs typeface="Helvetica"/>
              </a:rPr>
              <a:t>processes</a:t>
            </a:r>
          </a:p>
          <a:p>
            <a:pPr marL="800100" lvl="1" indent="-342900">
              <a:buFont typeface="Arial" panose="020B0604020202020204" pitchFamily="34" charset="0"/>
              <a:buChar char="•"/>
            </a:pPr>
            <a:r>
              <a:rPr kumimoji="1" lang="en-US" altLang="zh-CN" sz="2000" b="0" dirty="0">
                <a:latin typeface="Helvetica"/>
                <a:cs typeface="Helvetica"/>
              </a:rPr>
              <a:t>Processes</a:t>
            </a:r>
            <a:r>
              <a:rPr kumimoji="1" lang="zh-CN" altLang="en-US" sz="2000" b="0" dirty="0">
                <a:latin typeface="Helvetica"/>
                <a:cs typeface="Helvetica"/>
              </a:rPr>
              <a:t> </a:t>
            </a:r>
            <a:r>
              <a:rPr kumimoji="1" lang="en-US" altLang="zh-CN" sz="2000" b="0" dirty="0">
                <a:solidFill>
                  <a:srgbClr val="FF0000"/>
                </a:solidFill>
                <a:latin typeface="Helvetica"/>
                <a:cs typeface="Helvetica"/>
              </a:rPr>
              <a:t>inherit</a:t>
            </a:r>
            <a:r>
              <a:rPr kumimoji="1" lang="zh-CN" altLang="en-US" sz="2000" b="0" dirty="0">
                <a:latin typeface="Helvetica"/>
                <a:cs typeface="Helvetica"/>
              </a:rPr>
              <a:t> </a:t>
            </a:r>
            <a:r>
              <a:rPr kumimoji="1" lang="en-US" altLang="zh-CN" sz="2000" b="0" dirty="0">
                <a:solidFill>
                  <a:srgbClr val="FF0000"/>
                </a:solidFill>
                <a:latin typeface="Helvetica"/>
                <a:cs typeface="Helvetica"/>
              </a:rPr>
              <a:t>all</a:t>
            </a:r>
            <a:r>
              <a:rPr kumimoji="1" lang="zh-CN" altLang="en-US" sz="2000" b="0" dirty="0">
                <a:solidFill>
                  <a:srgbClr val="FF0000"/>
                </a:solidFill>
                <a:latin typeface="Helvetica"/>
                <a:cs typeface="Helvetica"/>
              </a:rPr>
              <a:t> </a:t>
            </a:r>
            <a:r>
              <a:rPr kumimoji="1" lang="en-US" altLang="zh-CN" sz="2000" b="0" dirty="0">
                <a:solidFill>
                  <a:srgbClr val="FF0000"/>
                </a:solidFill>
                <a:latin typeface="Helvetica"/>
                <a:cs typeface="Helvetica"/>
              </a:rPr>
              <a:t>open</a:t>
            </a:r>
            <a:r>
              <a:rPr kumimoji="1" lang="zh-CN" altLang="en-US" sz="2000" b="0" dirty="0">
                <a:solidFill>
                  <a:srgbClr val="FF0000"/>
                </a:solidFill>
                <a:latin typeface="Helvetica"/>
                <a:cs typeface="Helvetica"/>
              </a:rPr>
              <a:t> </a:t>
            </a:r>
            <a:r>
              <a:rPr kumimoji="1" lang="en-US" altLang="zh-CN" sz="2000" b="0" dirty="0">
                <a:solidFill>
                  <a:srgbClr val="FF0000"/>
                </a:solidFill>
                <a:latin typeface="Helvetica"/>
                <a:cs typeface="Helvetica"/>
              </a:rPr>
              <a:t>files</a:t>
            </a:r>
            <a:r>
              <a:rPr kumimoji="1" lang="zh-CN" altLang="en-US" sz="2000" b="0" dirty="0">
                <a:solidFill>
                  <a:srgbClr val="FF0000"/>
                </a:solidFill>
                <a:latin typeface="Helvetica"/>
                <a:cs typeface="Helvetica"/>
              </a:rPr>
              <a:t> </a:t>
            </a:r>
            <a:r>
              <a:rPr kumimoji="1" lang="en-US" altLang="zh-CN" sz="2000" b="0" dirty="0">
                <a:latin typeface="Helvetica"/>
                <a:cs typeface="Helvetica"/>
              </a:rPr>
              <a:t>from</a:t>
            </a:r>
            <a:r>
              <a:rPr kumimoji="1" lang="zh-CN" altLang="en-US" sz="2000" b="0" dirty="0">
                <a:latin typeface="Helvetica"/>
                <a:cs typeface="Helvetica"/>
              </a:rPr>
              <a:t> </a:t>
            </a:r>
            <a:r>
              <a:rPr kumimoji="1" lang="en-US" altLang="zh-CN" sz="2000" b="0" dirty="0">
                <a:latin typeface="Helvetica"/>
                <a:cs typeface="Helvetica"/>
              </a:rPr>
              <a:t>their</a:t>
            </a:r>
            <a:r>
              <a:rPr kumimoji="1" lang="zh-CN" altLang="en-US" sz="2000" b="0" dirty="0">
                <a:latin typeface="Helvetica"/>
                <a:cs typeface="Helvetica"/>
              </a:rPr>
              <a:t> </a:t>
            </a:r>
            <a:r>
              <a:rPr kumimoji="1" lang="en-US" altLang="zh-CN" sz="2000" b="0" dirty="0">
                <a:latin typeface="Helvetica"/>
                <a:cs typeface="Helvetica"/>
              </a:rPr>
              <a:t>parents</a:t>
            </a:r>
          </a:p>
          <a:p>
            <a:pPr marL="800100" lvl="1" indent="-342900">
              <a:buFont typeface="Arial" panose="020B0604020202020204" pitchFamily="34" charset="0"/>
              <a:buChar char="•"/>
            </a:pPr>
            <a:r>
              <a:rPr kumimoji="1" lang="en-US" altLang="zh-CN" sz="2000" b="0" dirty="0">
                <a:latin typeface="Helvetica"/>
                <a:cs typeface="Helvetica"/>
              </a:rPr>
              <a:t>Thus,</a:t>
            </a:r>
            <a:r>
              <a:rPr kumimoji="1" lang="zh-CN" altLang="en-US" sz="2000" b="0" dirty="0">
                <a:latin typeface="Helvetica"/>
                <a:cs typeface="Helvetica"/>
              </a:rPr>
              <a:t> </a:t>
            </a:r>
            <a:r>
              <a:rPr kumimoji="1" lang="en-US" altLang="zh-CN" sz="2000" b="0" dirty="0">
                <a:latin typeface="Helvetica"/>
                <a:cs typeface="Helvetica"/>
              </a:rPr>
              <a:t>the</a:t>
            </a:r>
            <a:r>
              <a:rPr kumimoji="1" lang="zh-CN" altLang="en-US" sz="2000" b="0" dirty="0">
                <a:latin typeface="Helvetica"/>
                <a:cs typeface="Helvetica"/>
              </a:rPr>
              <a:t> </a:t>
            </a:r>
            <a:r>
              <a:rPr kumimoji="1" lang="en-US" altLang="zh-CN" sz="2000" b="0" dirty="0">
                <a:latin typeface="Helvetica"/>
                <a:cs typeface="Helvetica"/>
              </a:rPr>
              <a:t>same</a:t>
            </a:r>
            <a:r>
              <a:rPr kumimoji="1" lang="zh-CN" altLang="en-US" sz="2000" b="0" dirty="0">
                <a:latin typeface="Helvetica"/>
                <a:cs typeface="Helvetica"/>
              </a:rPr>
              <a:t> </a:t>
            </a:r>
            <a:r>
              <a:rPr kumimoji="1" lang="en-US" altLang="zh-CN" sz="2000" b="0" dirty="0">
                <a:latin typeface="Helvetica"/>
                <a:cs typeface="Helvetica"/>
              </a:rPr>
              <a:t>as</a:t>
            </a:r>
            <a:r>
              <a:rPr kumimoji="1" lang="zh-CN" altLang="en-US" sz="2000" b="0" dirty="0">
                <a:latin typeface="Helvetica"/>
                <a:cs typeface="Helvetica"/>
              </a:rPr>
              <a:t> </a:t>
            </a:r>
            <a:r>
              <a:rPr kumimoji="1" lang="en-US" altLang="zh-CN" sz="2000" b="0" dirty="0">
                <a:latin typeface="Helvetica"/>
                <a:cs typeface="Helvetica"/>
              </a:rPr>
              <a:t>the</a:t>
            </a:r>
            <a:r>
              <a:rPr kumimoji="1" lang="zh-CN" altLang="en-US" sz="2000" b="0" dirty="0">
                <a:latin typeface="Helvetica"/>
                <a:cs typeface="Helvetica"/>
              </a:rPr>
              <a:t> </a:t>
            </a:r>
            <a:r>
              <a:rPr kumimoji="1" lang="en-US" altLang="zh-CN" sz="2000" b="0" dirty="0">
                <a:latin typeface="Helvetica"/>
                <a:cs typeface="Helvetica"/>
              </a:rPr>
              <a:t>shell</a:t>
            </a:r>
            <a:r>
              <a:rPr kumimoji="1" lang="zh-CN" altLang="en-US" sz="2000" b="0" dirty="0">
                <a:latin typeface="Helvetica"/>
                <a:cs typeface="Helvetica"/>
              </a:rPr>
              <a:t> </a:t>
            </a:r>
            <a:r>
              <a:rPr kumimoji="1" lang="en-US" altLang="zh-CN" sz="2000" b="0" dirty="0">
                <a:latin typeface="Helvetica"/>
                <a:cs typeface="Helvetica"/>
              </a:rPr>
              <a:t>(keyboard</a:t>
            </a:r>
            <a:r>
              <a:rPr kumimoji="1" lang="zh-CN" altLang="en-US" sz="2000" b="0" dirty="0">
                <a:latin typeface="Helvetica"/>
                <a:cs typeface="Helvetica"/>
              </a:rPr>
              <a:t> </a:t>
            </a:r>
            <a:r>
              <a:rPr kumimoji="1" lang="en-US" altLang="zh-CN" sz="2000" b="0" dirty="0">
                <a:latin typeface="Helvetica"/>
                <a:cs typeface="Helvetica"/>
              </a:rPr>
              <a:t>+</a:t>
            </a:r>
            <a:r>
              <a:rPr kumimoji="1" lang="zh-CN" altLang="en-US" sz="2000" b="0" dirty="0">
                <a:latin typeface="Helvetica"/>
                <a:cs typeface="Helvetica"/>
              </a:rPr>
              <a:t> </a:t>
            </a:r>
            <a:r>
              <a:rPr kumimoji="1" lang="en-US" altLang="zh-CN" sz="2000" b="0" dirty="0">
                <a:latin typeface="Helvetica"/>
                <a:cs typeface="Helvetica"/>
              </a:rPr>
              <a:t>screen</a:t>
            </a:r>
            <a:r>
              <a:rPr kumimoji="1" lang="zh-CN" altLang="en-US" sz="2000" b="0" dirty="0">
                <a:latin typeface="Helvetica"/>
                <a:cs typeface="Helvetica"/>
              </a:rPr>
              <a:t> </a:t>
            </a:r>
            <a:r>
              <a:rPr kumimoji="1" lang="en-US" altLang="zh-CN" sz="2000" b="0" dirty="0">
                <a:latin typeface="Helvetica"/>
                <a:cs typeface="Helvetica"/>
              </a:rPr>
              <a:t>=</a:t>
            </a:r>
            <a:r>
              <a:rPr kumimoji="1" lang="zh-CN" altLang="en-US" sz="2000" b="0" dirty="0">
                <a:latin typeface="Helvetica"/>
                <a:cs typeface="Helvetica"/>
              </a:rPr>
              <a:t> </a:t>
            </a:r>
            <a:r>
              <a:rPr kumimoji="1" lang="en-US" altLang="zh-CN" sz="2000" b="0" dirty="0">
                <a:latin typeface="Helvetica"/>
                <a:cs typeface="Helvetica"/>
              </a:rPr>
              <a:t>terminal)</a:t>
            </a:r>
          </a:p>
          <a:p>
            <a:pPr marL="800100" lvl="1" indent="-342900">
              <a:buFont typeface="Arial" panose="020B0604020202020204" pitchFamily="34" charset="0"/>
              <a:buChar char="•"/>
            </a:pPr>
            <a:r>
              <a:rPr kumimoji="1" lang="en-US" altLang="zh-CN" sz="2000" b="0" dirty="0">
                <a:latin typeface="Helvetica"/>
                <a:cs typeface="Helvetica"/>
              </a:rPr>
              <a:t>“terminal</a:t>
            </a:r>
            <a:r>
              <a:rPr kumimoji="1" lang="zh-CN" altLang="en-US" sz="2000" b="0" dirty="0">
                <a:latin typeface="Helvetica"/>
                <a:cs typeface="Helvetica"/>
              </a:rPr>
              <a:t> </a:t>
            </a:r>
            <a:r>
              <a:rPr kumimoji="1" lang="en-US" altLang="zh-CN" sz="2000" b="0" dirty="0">
                <a:latin typeface="Helvetica"/>
                <a:cs typeface="Helvetica"/>
              </a:rPr>
              <a:t>emulator”</a:t>
            </a:r>
          </a:p>
          <a:p>
            <a:pPr marL="342900" indent="-342900">
              <a:buFont typeface="Arial" panose="020B0604020202020204" pitchFamily="34" charset="0"/>
              <a:buChar char="•"/>
            </a:pPr>
            <a:endParaRPr kumimoji="1" lang="zh-CN" altLang="en-US" sz="2000" b="0" dirty="0">
              <a:latin typeface="Helvetica"/>
              <a:cs typeface="Helvetica"/>
            </a:endParaRPr>
          </a:p>
        </p:txBody>
      </p:sp>
      <p:sp>
        <p:nvSpPr>
          <p:cNvPr id="7" name="矩形 6">
            <a:extLst>
              <a:ext uri="{FF2B5EF4-FFF2-40B4-BE49-F238E27FC236}">
                <a16:creationId xmlns:a16="http://schemas.microsoft.com/office/drawing/2014/main" id="{9898F2DE-268A-7F6D-9FA8-3AA7D6ED24F5}"/>
              </a:ext>
            </a:extLst>
          </p:cNvPr>
          <p:cNvSpPr/>
          <p:nvPr/>
        </p:nvSpPr>
        <p:spPr bwMode="auto">
          <a:xfrm>
            <a:off x="3352800" y="1981200"/>
            <a:ext cx="2286000" cy="609600"/>
          </a:xfrm>
          <a:prstGeom prst="rect">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Process</a:t>
            </a:r>
            <a:endParaRPr kumimoji="1" lang="zh-CN" altLang="en-US" b="0" dirty="0">
              <a:latin typeface="Helvetica"/>
              <a:cs typeface="Helvetica"/>
            </a:endParaRPr>
          </a:p>
        </p:txBody>
      </p:sp>
      <p:sp>
        <p:nvSpPr>
          <p:cNvPr id="8" name="文本框 7">
            <a:extLst>
              <a:ext uri="{FF2B5EF4-FFF2-40B4-BE49-F238E27FC236}">
                <a16:creationId xmlns:a16="http://schemas.microsoft.com/office/drawing/2014/main" id="{ACF6D222-BB8E-DED0-D252-E1CAD9F19FF7}"/>
              </a:ext>
            </a:extLst>
          </p:cNvPr>
          <p:cNvSpPr txBox="1"/>
          <p:nvPr/>
        </p:nvSpPr>
        <p:spPr>
          <a:xfrm>
            <a:off x="1371600" y="1932057"/>
            <a:ext cx="990600" cy="707886"/>
          </a:xfrm>
          <a:prstGeom prst="rect">
            <a:avLst/>
          </a:prstGeom>
          <a:noFill/>
        </p:spPr>
        <p:txBody>
          <a:bodyPr wrap="square" rtlCol="0">
            <a:spAutoFit/>
          </a:bodyPr>
          <a:lstStyle/>
          <a:p>
            <a:pPr algn="ctr"/>
            <a:r>
              <a:rPr kumimoji="1" lang="en-US" altLang="zh-CN" sz="2000" b="0" dirty="0">
                <a:latin typeface="Helvetica"/>
                <a:cs typeface="Helvetica"/>
              </a:rPr>
              <a:t>stdin</a:t>
            </a:r>
          </a:p>
          <a:p>
            <a:pPr algn="ctr"/>
            <a:r>
              <a:rPr kumimoji="1" lang="en-US" altLang="zh-CN" sz="2000" b="0" dirty="0">
                <a:latin typeface="Helvetica"/>
                <a:cs typeface="Helvetica"/>
              </a:rPr>
              <a:t>0</a:t>
            </a:r>
            <a:endParaRPr kumimoji="1" lang="zh-CN" altLang="en-US" sz="2000" b="0" dirty="0">
              <a:latin typeface="Helvetica"/>
              <a:cs typeface="Helvetica"/>
            </a:endParaRPr>
          </a:p>
        </p:txBody>
      </p:sp>
      <p:sp>
        <p:nvSpPr>
          <p:cNvPr id="9" name="文本框 8">
            <a:extLst>
              <a:ext uri="{FF2B5EF4-FFF2-40B4-BE49-F238E27FC236}">
                <a16:creationId xmlns:a16="http://schemas.microsoft.com/office/drawing/2014/main" id="{2997F772-3BFB-01C7-74FD-BCDBE47074AE}"/>
              </a:ext>
            </a:extLst>
          </p:cNvPr>
          <p:cNvSpPr txBox="1"/>
          <p:nvPr/>
        </p:nvSpPr>
        <p:spPr>
          <a:xfrm>
            <a:off x="6324600" y="1447800"/>
            <a:ext cx="990600" cy="707886"/>
          </a:xfrm>
          <a:prstGeom prst="rect">
            <a:avLst/>
          </a:prstGeom>
          <a:noFill/>
        </p:spPr>
        <p:txBody>
          <a:bodyPr wrap="square" rtlCol="0">
            <a:spAutoFit/>
          </a:bodyPr>
          <a:lstStyle/>
          <a:p>
            <a:pPr algn="ctr"/>
            <a:r>
              <a:rPr kumimoji="1" lang="en-US" altLang="zh-CN" sz="2000" b="0" dirty="0" err="1">
                <a:latin typeface="Helvetica"/>
                <a:cs typeface="Helvetica"/>
              </a:rPr>
              <a:t>stdout</a:t>
            </a:r>
            <a:endParaRPr kumimoji="1" lang="en-US" altLang="zh-CN" sz="2000" b="0" dirty="0">
              <a:latin typeface="Helvetica"/>
              <a:cs typeface="Helvetica"/>
            </a:endParaRPr>
          </a:p>
          <a:p>
            <a:pPr algn="ctr"/>
            <a:r>
              <a:rPr kumimoji="1" lang="en-US" altLang="zh-CN" sz="2000" b="0" dirty="0">
                <a:latin typeface="Helvetica"/>
                <a:cs typeface="Helvetica"/>
              </a:rPr>
              <a:t>1</a:t>
            </a:r>
            <a:endParaRPr kumimoji="1" lang="zh-CN" altLang="en-US" sz="2000" b="0" dirty="0">
              <a:latin typeface="Helvetica"/>
              <a:cs typeface="Helvetica"/>
            </a:endParaRPr>
          </a:p>
        </p:txBody>
      </p:sp>
      <p:sp>
        <p:nvSpPr>
          <p:cNvPr id="10" name="文本框 9">
            <a:extLst>
              <a:ext uri="{FF2B5EF4-FFF2-40B4-BE49-F238E27FC236}">
                <a16:creationId xmlns:a16="http://schemas.microsoft.com/office/drawing/2014/main" id="{57B4768A-B0F0-F333-8C6A-72C63604BA54}"/>
              </a:ext>
            </a:extLst>
          </p:cNvPr>
          <p:cNvSpPr txBox="1"/>
          <p:nvPr/>
        </p:nvSpPr>
        <p:spPr>
          <a:xfrm>
            <a:off x="6324600" y="2438400"/>
            <a:ext cx="990600" cy="707886"/>
          </a:xfrm>
          <a:prstGeom prst="rect">
            <a:avLst/>
          </a:prstGeom>
          <a:noFill/>
        </p:spPr>
        <p:txBody>
          <a:bodyPr wrap="square" rtlCol="0">
            <a:spAutoFit/>
          </a:bodyPr>
          <a:lstStyle/>
          <a:p>
            <a:pPr algn="ctr"/>
            <a:r>
              <a:rPr kumimoji="1" lang="en-US" altLang="zh-CN" sz="2000" b="0" dirty="0">
                <a:latin typeface="Helvetica"/>
                <a:cs typeface="Helvetica"/>
              </a:rPr>
              <a:t>stderr</a:t>
            </a:r>
          </a:p>
          <a:p>
            <a:pPr algn="ctr"/>
            <a:r>
              <a:rPr kumimoji="1" lang="en-US" altLang="zh-CN" sz="2000" b="0" dirty="0">
                <a:latin typeface="Helvetica"/>
                <a:cs typeface="Helvetica"/>
              </a:rPr>
              <a:t>2</a:t>
            </a:r>
            <a:endParaRPr kumimoji="1" lang="zh-CN" altLang="en-US" sz="2000" b="0" dirty="0">
              <a:latin typeface="Helvetica"/>
              <a:cs typeface="Helvetica"/>
            </a:endParaRPr>
          </a:p>
        </p:txBody>
      </p:sp>
      <p:cxnSp>
        <p:nvCxnSpPr>
          <p:cNvPr id="12" name="直线箭头连接符 11">
            <a:extLst>
              <a:ext uri="{FF2B5EF4-FFF2-40B4-BE49-F238E27FC236}">
                <a16:creationId xmlns:a16="http://schemas.microsoft.com/office/drawing/2014/main" id="{850BBB6D-6CD3-E860-C9C5-367AEE14E4B0}"/>
              </a:ext>
            </a:extLst>
          </p:cNvPr>
          <p:cNvCxnSpPr>
            <a:stCxn id="8" idx="3"/>
            <a:endCxn id="7" idx="1"/>
          </p:cNvCxnSpPr>
          <p:nvPr/>
        </p:nvCxnSpPr>
        <p:spPr bwMode="auto">
          <a:xfrm>
            <a:off x="2362200" y="2286000"/>
            <a:ext cx="990600" cy="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15" name="直线箭头连接符 14">
            <a:extLst>
              <a:ext uri="{FF2B5EF4-FFF2-40B4-BE49-F238E27FC236}">
                <a16:creationId xmlns:a16="http://schemas.microsoft.com/office/drawing/2014/main" id="{A3985B8F-6C2B-AB4D-D048-B24B417834F8}"/>
              </a:ext>
            </a:extLst>
          </p:cNvPr>
          <p:cNvCxnSpPr>
            <a:stCxn id="7" idx="3"/>
            <a:endCxn id="9" idx="1"/>
          </p:cNvCxnSpPr>
          <p:nvPr/>
        </p:nvCxnSpPr>
        <p:spPr bwMode="auto">
          <a:xfrm flipV="1">
            <a:off x="5638800" y="1801743"/>
            <a:ext cx="685800" cy="484257"/>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16" name="直线箭头连接符 15">
            <a:extLst>
              <a:ext uri="{FF2B5EF4-FFF2-40B4-BE49-F238E27FC236}">
                <a16:creationId xmlns:a16="http://schemas.microsoft.com/office/drawing/2014/main" id="{1FDD311C-A434-BCBC-3AB1-741AD5DCB003}"/>
              </a:ext>
            </a:extLst>
          </p:cNvPr>
          <p:cNvCxnSpPr>
            <a:cxnSpLocks/>
            <a:stCxn id="7" idx="3"/>
            <a:endCxn id="10" idx="1"/>
          </p:cNvCxnSpPr>
          <p:nvPr/>
        </p:nvCxnSpPr>
        <p:spPr bwMode="auto">
          <a:xfrm>
            <a:off x="5638800" y="2286000"/>
            <a:ext cx="685800" cy="506343"/>
          </a:xfrm>
          <a:prstGeom prst="straightConnector1">
            <a:avLst/>
          </a:prstGeom>
          <a:solidFill>
            <a:schemeClr val="bg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27632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816A0-7778-8640-9E16-FCC158191EFB}"/>
              </a:ext>
            </a:extLst>
          </p:cNvPr>
          <p:cNvSpPr>
            <a:spLocks noGrp="1"/>
          </p:cNvSpPr>
          <p:nvPr>
            <p:ph type="title"/>
          </p:nvPr>
        </p:nvSpPr>
        <p:spPr>
          <a:xfrm>
            <a:off x="990600" y="228600"/>
            <a:ext cx="7772400" cy="533400"/>
          </a:xfrm>
        </p:spPr>
        <p:txBody>
          <a:bodyPr>
            <a:normAutofit fontScale="90000"/>
          </a:bodyPr>
          <a:lstStyle/>
          <a:p>
            <a:r>
              <a:rPr kumimoji="1" lang="en-US" altLang="zh-CN" dirty="0"/>
              <a:t>Also</a:t>
            </a:r>
            <a:r>
              <a:rPr kumimoji="1" lang="zh-CN" altLang="en-US" dirty="0"/>
              <a:t> </a:t>
            </a:r>
            <a:r>
              <a:rPr kumimoji="1" lang="en-US" altLang="zh-CN" dirty="0"/>
              <a:t>Inherited</a:t>
            </a:r>
            <a:r>
              <a:rPr kumimoji="1" lang="zh-CN" altLang="en-US" dirty="0"/>
              <a:t> </a:t>
            </a:r>
            <a:r>
              <a:rPr kumimoji="1" lang="en-US" altLang="zh-CN" dirty="0"/>
              <a:t>from</a:t>
            </a:r>
            <a:r>
              <a:rPr kumimoji="1" lang="zh-CN" altLang="en-US" dirty="0"/>
              <a:t> </a:t>
            </a:r>
            <a:r>
              <a:rPr kumimoji="1" lang="en-US" altLang="zh-CN" dirty="0"/>
              <a:t>parent</a:t>
            </a:r>
            <a:r>
              <a:rPr kumimoji="1" lang="zh-CN" altLang="en-US" dirty="0"/>
              <a:t> </a:t>
            </a:r>
            <a:r>
              <a:rPr kumimoji="1" lang="en-US" altLang="zh-CN" dirty="0" err="1"/>
              <a:t>procress</a:t>
            </a:r>
            <a:r>
              <a:rPr kumimoji="1" lang="en-US" altLang="zh-CN" dirty="0"/>
              <a:t>:</a:t>
            </a:r>
            <a:r>
              <a:rPr kumimoji="1" lang="zh-CN" altLang="en-US" dirty="0"/>
              <a:t> </a:t>
            </a:r>
            <a:r>
              <a:rPr kumimoji="1" lang="en-US" altLang="zh-CN" dirty="0"/>
              <a:t>Environment</a:t>
            </a:r>
            <a:r>
              <a:rPr kumimoji="1" lang="zh-CN" altLang="en-US" dirty="0"/>
              <a:t> </a:t>
            </a:r>
            <a:r>
              <a:rPr kumimoji="1" lang="en-US" altLang="zh-CN" dirty="0"/>
              <a:t>Variables</a:t>
            </a:r>
            <a:endParaRPr kumimoji="1" lang="zh-CN" altLang="en-US" b="0" dirty="0"/>
          </a:p>
        </p:txBody>
      </p:sp>
      <p:sp>
        <p:nvSpPr>
          <p:cNvPr id="3" name="内容占位符 2">
            <a:extLst>
              <a:ext uri="{FF2B5EF4-FFF2-40B4-BE49-F238E27FC236}">
                <a16:creationId xmlns:a16="http://schemas.microsoft.com/office/drawing/2014/main" id="{72A000BA-AE3B-C34E-B361-51FF43B8F66F}"/>
              </a:ext>
            </a:extLst>
          </p:cNvPr>
          <p:cNvSpPr>
            <a:spLocks noGrp="1"/>
          </p:cNvSpPr>
          <p:nvPr>
            <p:ph idx="1"/>
          </p:nvPr>
        </p:nvSpPr>
        <p:spPr>
          <a:xfrm>
            <a:off x="609600" y="1143000"/>
            <a:ext cx="7924800" cy="5105400"/>
          </a:xfrm>
        </p:spPr>
        <p:txBody>
          <a:bodyPr/>
          <a:lstStyle/>
          <a:p>
            <a:endParaRPr kumimoji="1" lang="en-US" altLang="zh-CN" dirty="0"/>
          </a:p>
          <a:p>
            <a:r>
              <a:rPr kumimoji="1" lang="en-US" altLang="zh-CN" dirty="0"/>
              <a:t>Environment</a:t>
            </a:r>
            <a:r>
              <a:rPr kumimoji="1" lang="zh-CN" altLang="en-US" dirty="0"/>
              <a:t> </a:t>
            </a:r>
            <a:r>
              <a:rPr kumimoji="1" lang="en-US" altLang="zh-CN" dirty="0"/>
              <a:t>variables</a:t>
            </a:r>
            <a:r>
              <a:rPr kumimoji="1" lang="zh-CN" altLang="en-US" dirty="0"/>
              <a:t> </a:t>
            </a:r>
            <a:r>
              <a:rPr kumimoji="1" lang="en-US" altLang="zh-CN" dirty="0">
                <a:latin typeface="Prestige Elite Std" panose="02060509020206020304" pitchFamily="49" charset="0"/>
              </a:rPr>
              <a:t>env</a:t>
            </a:r>
            <a:endParaRPr kumimoji="1" lang="en-US" altLang="zh-CN" dirty="0"/>
          </a:p>
          <a:p>
            <a:r>
              <a:rPr kumimoji="1" lang="en-US" altLang="zh-CN" dirty="0"/>
              <a:t>Prompt:</a:t>
            </a:r>
            <a:r>
              <a:rPr kumimoji="1" lang="zh-CN" altLang="en-US" dirty="0"/>
              <a:t> </a:t>
            </a:r>
            <a:endParaRPr kumimoji="1" lang="en-US" altLang="zh-CN" dirty="0"/>
          </a:p>
          <a:p>
            <a:pPr lvl="1"/>
            <a:r>
              <a:rPr lang="en-US" altLang="zh-CN" dirty="0"/>
              <a:t>xuwei-macbook-3:tmp </a:t>
            </a:r>
            <a:r>
              <a:rPr lang="en-US" altLang="zh-CN" dirty="0" err="1"/>
              <a:t>xuw</a:t>
            </a:r>
            <a:r>
              <a:rPr lang="en-US" altLang="zh-CN" dirty="0"/>
              <a:t>$</a:t>
            </a:r>
          </a:p>
          <a:p>
            <a:pPr lvl="1"/>
            <a:r>
              <a:rPr kumimoji="1" lang="en-US" altLang="zh-CN" dirty="0"/>
              <a:t>Set</a:t>
            </a:r>
            <a:r>
              <a:rPr kumimoji="1" lang="zh-CN" altLang="en-US" dirty="0"/>
              <a:t> </a:t>
            </a:r>
            <a:r>
              <a:rPr kumimoji="1" lang="en-US" altLang="zh-CN" dirty="0"/>
              <a:t>it:</a:t>
            </a:r>
            <a:r>
              <a:rPr kumimoji="1" lang="zh-CN" altLang="en-US" dirty="0"/>
              <a:t> </a:t>
            </a:r>
            <a:r>
              <a:rPr kumimoji="1" lang="en-US" altLang="zh-CN" dirty="0"/>
              <a:t>environment</a:t>
            </a:r>
            <a:r>
              <a:rPr kumimoji="1" lang="zh-CN" altLang="en-US" dirty="0"/>
              <a:t> </a:t>
            </a:r>
            <a:r>
              <a:rPr kumimoji="1" lang="en-US" altLang="zh-CN" dirty="0"/>
              <a:t>variable</a:t>
            </a:r>
            <a:r>
              <a:rPr kumimoji="1" lang="zh-CN" altLang="en-US" dirty="0"/>
              <a:t> </a:t>
            </a:r>
            <a:r>
              <a:rPr kumimoji="1" lang="en-US" altLang="zh-CN" dirty="0">
                <a:latin typeface="Prestige Elite Std" panose="02060509020206020304" pitchFamily="49" charset="0"/>
              </a:rPr>
              <a:t>$PS1</a:t>
            </a:r>
          </a:p>
          <a:p>
            <a:r>
              <a:rPr kumimoji="1" lang="en-US" altLang="zh-CN" dirty="0"/>
              <a:t>Where</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a</a:t>
            </a:r>
            <a:r>
              <a:rPr kumimoji="1" lang="zh-CN" altLang="en-US" dirty="0"/>
              <a:t> </a:t>
            </a:r>
            <a:r>
              <a:rPr kumimoji="1" lang="en-US" altLang="zh-CN" dirty="0"/>
              <a:t>command:</a:t>
            </a:r>
            <a:r>
              <a:rPr kumimoji="1" lang="zh-CN" altLang="en-US" dirty="0"/>
              <a:t> </a:t>
            </a:r>
            <a:r>
              <a:rPr kumimoji="1" lang="en-US" altLang="zh-CN" dirty="0">
                <a:latin typeface="Prestige Elite Std" panose="02060509020206020304" pitchFamily="49" charset="0"/>
              </a:rPr>
              <a:t>$PATH,</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which</a:t>
            </a:r>
          </a:p>
          <a:p>
            <a:pPr lvl="1"/>
            <a:r>
              <a:rPr kumimoji="1" lang="en-US" altLang="zh-CN" dirty="0"/>
              <a:t>Read</a:t>
            </a:r>
            <a:r>
              <a:rPr kumimoji="1" lang="zh-CN" altLang="en-US" dirty="0"/>
              <a:t> </a:t>
            </a:r>
            <a:r>
              <a:rPr kumimoji="1" lang="en-US" altLang="zh-CN" dirty="0"/>
              <a:t>it</a:t>
            </a:r>
            <a:r>
              <a:rPr kumimoji="1" lang="zh-CN" altLang="en-US" dirty="0"/>
              <a:t> </a:t>
            </a:r>
            <a:r>
              <a:rPr kumimoji="1" lang="en-US" altLang="zh-CN" dirty="0">
                <a:latin typeface="Prestige Elite Std" panose="02060509020206020304" pitchFamily="49" charset="0"/>
              </a:rPr>
              <a:t>echo</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$PATH</a:t>
            </a:r>
          </a:p>
          <a:p>
            <a:pPr lvl="1"/>
            <a:r>
              <a:rPr kumimoji="1" lang="en-US" altLang="zh-CN" dirty="0"/>
              <a:t>Set</a:t>
            </a:r>
            <a:r>
              <a:rPr kumimoji="1" lang="zh-CN" altLang="en-US" dirty="0"/>
              <a:t> </a:t>
            </a:r>
            <a:r>
              <a:rPr kumimoji="1" lang="en-US" altLang="zh-CN" dirty="0"/>
              <a:t>it:</a:t>
            </a:r>
            <a:r>
              <a:rPr kumimoji="1" lang="zh-CN" altLang="en-US" dirty="0"/>
              <a:t> </a:t>
            </a:r>
            <a:r>
              <a:rPr kumimoji="1" lang="en-US" altLang="zh-CN" dirty="0">
                <a:solidFill>
                  <a:srgbClr val="FF0000"/>
                </a:solidFill>
                <a:latin typeface="Prestige Elite Std" panose="02060509020206020304" pitchFamily="49" charset="0"/>
              </a:rPr>
              <a:t>export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PATH=$PATH:/home/ubuntu</a:t>
            </a:r>
          </a:p>
          <a:p>
            <a:pPr lvl="1"/>
            <a:r>
              <a:rPr kumimoji="1" lang="en-US" altLang="zh-CN" dirty="0"/>
              <a:t>Config</a:t>
            </a:r>
            <a:r>
              <a:rPr kumimoji="1" lang="zh-CN" altLang="en-US" dirty="0"/>
              <a:t> </a:t>
            </a:r>
            <a:r>
              <a:rPr kumimoji="1" lang="en-US" altLang="zh-CN" dirty="0"/>
              <a:t>it:</a:t>
            </a:r>
            <a:r>
              <a:rPr kumimoji="1" lang="zh-CN" altLang="en-US" dirty="0"/>
              <a:t> </a:t>
            </a:r>
            <a:r>
              <a:rPr lang="en-US" altLang="zh-CN" dirty="0">
                <a:latin typeface="Prestige Elite Std" panose="02060509020206020304" pitchFamily="49" charset="0"/>
              </a:rPr>
              <a:t>~/.</a:t>
            </a:r>
            <a:r>
              <a:rPr lang="en-US" altLang="zh-CN" dirty="0" err="1">
                <a:latin typeface="Prestige Elite Std" panose="02060509020206020304" pitchFamily="49" charset="0"/>
              </a:rPr>
              <a:t>bashrc</a:t>
            </a:r>
            <a:endParaRPr kumimoji="1" lang="en-US" altLang="zh-CN" dirty="0">
              <a:latin typeface="Prestige Elite Std" panose="02060509020206020304" pitchFamily="49" charset="0"/>
            </a:endParaRPr>
          </a:p>
          <a:p>
            <a:pPr marL="0" indent="0">
              <a:buNone/>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1B8656AD-5E2C-D564-A8EB-DFF9D1E984A8}"/>
              </a:ext>
            </a:extLst>
          </p:cNvPr>
          <p:cNvPicPr>
            <a:picLocks noChangeAspect="1"/>
          </p:cNvPicPr>
          <p:nvPr/>
        </p:nvPicPr>
        <p:blipFill>
          <a:blip r:embed="rId2"/>
          <a:stretch>
            <a:fillRect/>
          </a:stretch>
        </p:blipFill>
        <p:spPr>
          <a:xfrm>
            <a:off x="1028700" y="5295900"/>
            <a:ext cx="3543300" cy="877054"/>
          </a:xfrm>
          <a:prstGeom prst="rect">
            <a:avLst/>
          </a:prstGeom>
        </p:spPr>
      </p:pic>
      <p:sp>
        <p:nvSpPr>
          <p:cNvPr id="5" name="矩形标注 4">
            <a:extLst>
              <a:ext uri="{FF2B5EF4-FFF2-40B4-BE49-F238E27FC236}">
                <a16:creationId xmlns:a16="http://schemas.microsoft.com/office/drawing/2014/main" id="{4E664ACB-53E7-9C3A-0BB8-C6C4E5B6ABB2}"/>
              </a:ext>
            </a:extLst>
          </p:cNvPr>
          <p:cNvSpPr/>
          <p:nvPr/>
        </p:nvSpPr>
        <p:spPr bwMode="auto">
          <a:xfrm>
            <a:off x="7162800" y="2667000"/>
            <a:ext cx="1600200" cy="685800"/>
          </a:xfrm>
          <a:prstGeom prst="wedgeRectCallout">
            <a:avLst>
              <a:gd name="adj1" fmla="val -237012"/>
              <a:gd name="adj2" fmla="val 166230"/>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No</a:t>
            </a:r>
            <a:r>
              <a:rPr kumimoji="1" lang="zh-CN" altLang="en-US" b="0" dirty="0">
                <a:latin typeface="Helvetica"/>
                <a:cs typeface="Helvetica"/>
              </a:rPr>
              <a:t> </a:t>
            </a:r>
            <a:r>
              <a:rPr kumimoji="1" lang="en-US" altLang="zh-CN" b="0" dirty="0">
                <a:latin typeface="Helvetica"/>
                <a:cs typeface="Helvetica"/>
              </a:rPr>
              <a:t>space</a:t>
            </a:r>
          </a:p>
          <a:p>
            <a:pPr algn="ctr"/>
            <a:r>
              <a:rPr kumimoji="1" lang="en-US" altLang="zh-CN" b="0" dirty="0">
                <a:latin typeface="Helvetica"/>
                <a:cs typeface="Helvetica"/>
              </a:rPr>
              <a:t>Why?</a:t>
            </a:r>
            <a:endParaRPr kumimoji="1" lang="zh-CN" altLang="en-US" b="0" dirty="0">
              <a:latin typeface="Helvetica"/>
              <a:cs typeface="Helvetica"/>
            </a:endParaRPr>
          </a:p>
        </p:txBody>
      </p:sp>
    </p:spTree>
    <p:extLst>
      <p:ext uri="{BB962C8B-B14F-4D97-AF65-F5344CB8AC3E}">
        <p14:creationId xmlns:p14="http://schemas.microsoft.com/office/powerpoint/2010/main" val="2169468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967F7-0063-1444-A6E9-C23C2BBFEE62}"/>
              </a:ext>
            </a:extLst>
          </p:cNvPr>
          <p:cNvSpPr>
            <a:spLocks noGrp="1"/>
          </p:cNvSpPr>
          <p:nvPr>
            <p:ph type="title"/>
          </p:nvPr>
        </p:nvSpPr>
        <p:spPr/>
        <p:txBody>
          <a:bodyPr/>
          <a:lstStyle/>
          <a:p>
            <a:r>
              <a:rPr kumimoji="1" lang="en-US" altLang="zh-CN" dirty="0"/>
              <a:t>I/O</a:t>
            </a:r>
            <a:r>
              <a:rPr kumimoji="1" lang="zh-CN" altLang="en-US" dirty="0"/>
              <a:t> </a:t>
            </a:r>
            <a:r>
              <a:rPr kumimoji="1" lang="en-US" altLang="zh-CN" dirty="0"/>
              <a:t>redirection</a:t>
            </a:r>
            <a:r>
              <a:rPr kumimoji="1" lang="zh-CN" altLang="en-US" dirty="0"/>
              <a:t> </a:t>
            </a:r>
            <a:r>
              <a:rPr kumimoji="1" lang="en-US" altLang="zh-CN" dirty="0"/>
              <a:t>and</a:t>
            </a:r>
            <a:r>
              <a:rPr kumimoji="1" lang="zh-CN" altLang="en-US" dirty="0"/>
              <a:t> </a:t>
            </a:r>
            <a:r>
              <a:rPr kumimoji="1" lang="en-US" altLang="zh-CN" dirty="0"/>
              <a:t>pipe</a:t>
            </a:r>
            <a:endParaRPr kumimoji="1" lang="zh-CN" altLang="en-US" dirty="0"/>
          </a:p>
        </p:txBody>
      </p:sp>
      <p:sp>
        <p:nvSpPr>
          <p:cNvPr id="3" name="内容占位符 2">
            <a:extLst>
              <a:ext uri="{FF2B5EF4-FFF2-40B4-BE49-F238E27FC236}">
                <a16:creationId xmlns:a16="http://schemas.microsoft.com/office/drawing/2014/main" id="{85F0E8F8-80A1-0E41-BC88-E902734AC308}"/>
              </a:ext>
            </a:extLst>
          </p:cNvPr>
          <p:cNvSpPr>
            <a:spLocks noGrp="1"/>
          </p:cNvSpPr>
          <p:nvPr>
            <p:ph idx="1"/>
          </p:nvPr>
        </p:nvSpPr>
        <p:spPr/>
        <p:txBody>
          <a:bodyPr/>
          <a:lstStyle/>
          <a:p>
            <a:r>
              <a:rPr lang="en-US" altLang="zh-CN" dirty="0">
                <a:latin typeface="Prestige Elite Std" panose="02060509020206020304" pitchFamily="49" charset="0"/>
              </a:rPr>
              <a:t>echo hello </a:t>
            </a:r>
            <a:r>
              <a:rPr lang="en-US" altLang="zh-CN" b="1" dirty="0">
                <a:latin typeface="Prestige Elite Std" panose="02060509020206020304" pitchFamily="49" charset="0"/>
              </a:rPr>
              <a:t>&gt;</a:t>
            </a:r>
            <a:r>
              <a:rPr lang="en-US" altLang="zh-CN" dirty="0">
                <a:latin typeface="Prestige Elite Std" panose="02060509020206020304" pitchFamily="49" charset="0"/>
              </a:rPr>
              <a:t> </a:t>
            </a:r>
            <a:r>
              <a:rPr lang="en-US" altLang="zh-CN" dirty="0" err="1">
                <a:latin typeface="Prestige Elite Std" panose="02060509020206020304" pitchFamily="49" charset="0"/>
              </a:rPr>
              <a:t>hello.txt</a:t>
            </a:r>
            <a:endParaRPr lang="en-US" altLang="zh-CN" dirty="0">
              <a:latin typeface="Prestige Elite Std" panose="02060509020206020304" pitchFamily="49" charset="0"/>
            </a:endParaRPr>
          </a:p>
          <a:p>
            <a:r>
              <a:rPr lang="en-US" altLang="zh-CN" dirty="0">
                <a:latin typeface="Prestige Elite Std" panose="02060509020206020304" pitchFamily="49" charset="0"/>
              </a:rPr>
              <a:t>cat &lt; </a:t>
            </a:r>
            <a:r>
              <a:rPr lang="en-US" altLang="zh-CN" dirty="0" err="1">
                <a:latin typeface="Prestige Elite Std" panose="02060509020206020304" pitchFamily="49" charset="0"/>
              </a:rPr>
              <a:t>hello.txt</a:t>
            </a:r>
            <a:endParaRPr lang="en-US" altLang="zh-CN" dirty="0">
              <a:latin typeface="Prestige Elite Std" panose="02060509020206020304" pitchFamily="49" charset="0"/>
            </a:endParaRPr>
          </a:p>
          <a:p>
            <a:r>
              <a:rPr lang="en-US" altLang="zh-CN" dirty="0">
                <a:latin typeface="Prestige Elite Std" panose="02060509020206020304" pitchFamily="49" charset="0"/>
              </a:rPr>
              <a:t>cat &lt; </a:t>
            </a:r>
            <a:r>
              <a:rPr lang="en-US" altLang="zh-CN" dirty="0" err="1">
                <a:latin typeface="Prestige Elite Std" panose="02060509020206020304" pitchFamily="49" charset="0"/>
              </a:rPr>
              <a:t>hello.txt</a:t>
            </a:r>
            <a:r>
              <a:rPr lang="en-US" altLang="zh-CN" dirty="0">
                <a:latin typeface="Prestige Elite Std" panose="02060509020206020304" pitchFamily="49" charset="0"/>
              </a:rPr>
              <a:t> </a:t>
            </a:r>
            <a:r>
              <a:rPr lang="en-US" altLang="zh-CN" b="1" dirty="0">
                <a:latin typeface="Prestige Elite Std" panose="02060509020206020304" pitchFamily="49" charset="0"/>
              </a:rPr>
              <a:t>&gt;</a:t>
            </a:r>
            <a:r>
              <a:rPr lang="en-US" altLang="zh-CN" dirty="0">
                <a:latin typeface="Prestige Elite Std" panose="02060509020206020304" pitchFamily="49" charset="0"/>
              </a:rPr>
              <a:t> hello2.txt</a:t>
            </a:r>
          </a:p>
          <a:p>
            <a:r>
              <a:rPr lang="en-US" altLang="zh-CN" dirty="0">
                <a:latin typeface="Prestige Elite Std" panose="02060509020206020304" pitchFamily="49" charset="0"/>
              </a:rPr>
              <a:t>grep</a:t>
            </a:r>
            <a:r>
              <a:rPr lang="zh-CN" altLang="en-US" dirty="0">
                <a:latin typeface="Prestige Elite Std" panose="02060509020206020304" pitchFamily="49" charset="0"/>
              </a:rPr>
              <a:t> </a:t>
            </a:r>
            <a:r>
              <a:rPr lang="en-US" altLang="zh-CN" dirty="0">
                <a:latin typeface="Prestige Elite Std" panose="02060509020206020304" pitchFamily="49" charset="0"/>
              </a:rPr>
              <a:t>t</a:t>
            </a:r>
            <a:r>
              <a:rPr lang="zh-CN" altLang="en-US" dirty="0">
                <a:latin typeface="Prestige Elite Std" panose="02060509020206020304" pitchFamily="49" charset="0"/>
              </a:rPr>
              <a:t> </a:t>
            </a:r>
            <a:r>
              <a:rPr lang="en-US" altLang="zh-CN" dirty="0">
                <a:latin typeface="Prestige Elite Std" panose="02060509020206020304" pitchFamily="49" charset="0"/>
              </a:rPr>
              <a:t>&gt; ./out</a:t>
            </a:r>
            <a:r>
              <a:rPr lang="zh-CN" altLang="en-US" dirty="0">
                <a:latin typeface="Prestige Elite Std" panose="02060509020206020304" pitchFamily="49" charset="0"/>
              </a:rPr>
              <a:t> </a:t>
            </a:r>
            <a:r>
              <a:rPr lang="en-US" altLang="zh-CN" dirty="0">
                <a:latin typeface="Prestige Elite Std" panose="02060509020206020304" pitchFamily="49" charset="0"/>
              </a:rPr>
              <a:t>2&gt; ./error</a:t>
            </a:r>
            <a:r>
              <a:rPr lang="zh-CN" altLang="en-US" dirty="0">
                <a:latin typeface="Prestige Elite Std" panose="02060509020206020304" pitchFamily="49" charset="0"/>
              </a:rPr>
              <a:t>   </a:t>
            </a:r>
            <a:endParaRPr lang="en-US" altLang="zh-CN" dirty="0">
              <a:latin typeface="Prestige Elite Std" panose="02060509020206020304" pitchFamily="49" charset="0"/>
            </a:endParaRPr>
          </a:p>
          <a:p>
            <a:pPr lvl="1"/>
            <a:r>
              <a:rPr lang="en-US" altLang="zh-CN" dirty="0"/>
              <a:t>#</a:t>
            </a:r>
            <a:r>
              <a:rPr lang="zh-CN" altLang="en-US" dirty="0"/>
              <a:t> </a:t>
            </a:r>
            <a:r>
              <a:rPr lang="en-US" altLang="zh-CN" dirty="0"/>
              <a:t>no</a:t>
            </a:r>
            <a:r>
              <a:rPr lang="zh-CN" altLang="en-US" dirty="0"/>
              <a:t> </a:t>
            </a:r>
            <a:r>
              <a:rPr lang="en-US" altLang="zh-CN" dirty="0"/>
              <a:t>space</a:t>
            </a:r>
            <a:r>
              <a:rPr lang="zh-CN" altLang="en-US" dirty="0"/>
              <a:t> </a:t>
            </a:r>
            <a:r>
              <a:rPr lang="en-US" altLang="zh-CN" dirty="0"/>
              <a:t>between</a:t>
            </a:r>
            <a:r>
              <a:rPr lang="zh-CN" altLang="en-US" dirty="0"/>
              <a:t> </a:t>
            </a:r>
            <a:r>
              <a:rPr lang="en-US" altLang="zh-CN" dirty="0"/>
              <a:t>2</a:t>
            </a:r>
            <a:r>
              <a:rPr lang="zh-CN" altLang="en-US" dirty="0"/>
              <a:t> </a:t>
            </a:r>
            <a:r>
              <a:rPr lang="en-US" altLang="zh-CN" dirty="0"/>
              <a:t>and</a:t>
            </a:r>
            <a:r>
              <a:rPr lang="zh-CN" altLang="en-US" dirty="0"/>
              <a:t> </a:t>
            </a:r>
            <a:r>
              <a:rPr lang="en-US" altLang="zh-CN" dirty="0"/>
              <a:t>&gt;</a:t>
            </a:r>
          </a:p>
          <a:p>
            <a:endParaRPr kumimoji="1" lang="en-US" altLang="zh-CN" dirty="0"/>
          </a:p>
          <a:p>
            <a:endParaRPr kumimoji="1" lang="en-US" altLang="zh-CN" dirty="0"/>
          </a:p>
          <a:p>
            <a:endParaRPr kumimoji="1" lang="zh-CN" altLang="en-US" dirty="0"/>
          </a:p>
        </p:txBody>
      </p:sp>
      <p:sp>
        <p:nvSpPr>
          <p:cNvPr id="4" name="矩形标注 3">
            <a:extLst>
              <a:ext uri="{FF2B5EF4-FFF2-40B4-BE49-F238E27FC236}">
                <a16:creationId xmlns:a16="http://schemas.microsoft.com/office/drawing/2014/main" id="{2F37F9D4-DD75-F348-A055-D4FEB707269D}"/>
              </a:ext>
            </a:extLst>
          </p:cNvPr>
          <p:cNvSpPr/>
          <p:nvPr/>
        </p:nvSpPr>
        <p:spPr bwMode="auto">
          <a:xfrm>
            <a:off x="6934200" y="1371600"/>
            <a:ext cx="1600200" cy="533400"/>
          </a:xfrm>
          <a:prstGeom prst="wedgeRectCallout">
            <a:avLst>
              <a:gd name="adj1" fmla="val -237700"/>
              <a:gd name="adj2" fmla="val 12239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2</a:t>
            </a:r>
            <a:r>
              <a:rPr kumimoji="1" lang="zh-CN" altLang="en-US" b="0" dirty="0">
                <a:latin typeface="Helvetica"/>
                <a:cs typeface="Helvetica"/>
              </a:rPr>
              <a:t> </a:t>
            </a:r>
            <a:r>
              <a:rPr kumimoji="1" lang="en-US" altLang="zh-CN" b="0" dirty="0">
                <a:latin typeface="Helvetica"/>
                <a:cs typeface="Helvetica"/>
              </a:rPr>
              <a:t>is</a:t>
            </a:r>
            <a:r>
              <a:rPr kumimoji="1" lang="zh-CN" altLang="en-US" b="0" dirty="0">
                <a:latin typeface="Helvetica"/>
                <a:cs typeface="Helvetica"/>
              </a:rPr>
              <a:t> </a:t>
            </a:r>
            <a:r>
              <a:rPr kumimoji="1" lang="en-US" altLang="zh-CN" b="0" dirty="0">
                <a:latin typeface="Helvetica"/>
                <a:cs typeface="Helvetica"/>
              </a:rPr>
              <a:t>stderr</a:t>
            </a:r>
            <a:endParaRPr kumimoji="1" lang="zh-CN" altLang="en-US" b="0" dirty="0">
              <a:latin typeface="Helvetica"/>
              <a:cs typeface="Helvetica"/>
            </a:endParaRPr>
          </a:p>
        </p:txBody>
      </p:sp>
    </p:spTree>
    <p:extLst>
      <p:ext uri="{BB962C8B-B14F-4D97-AF65-F5344CB8AC3E}">
        <p14:creationId xmlns:p14="http://schemas.microsoft.com/office/powerpoint/2010/main" val="3733765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5D499-39AF-8448-ADC2-A7604AA9363D}"/>
              </a:ext>
            </a:extLst>
          </p:cNvPr>
          <p:cNvSpPr>
            <a:spLocks noGrp="1"/>
          </p:cNvSpPr>
          <p:nvPr>
            <p:ph type="title"/>
          </p:nvPr>
        </p:nvSpPr>
        <p:spPr/>
        <p:txBody>
          <a:bodyPr>
            <a:normAutofit fontScale="90000"/>
          </a:bodyPr>
          <a:lstStyle/>
          <a:p>
            <a:r>
              <a:rPr kumimoji="1" lang="en-US" altLang="zh-CN" dirty="0"/>
              <a:t>The Shell</a:t>
            </a:r>
            <a:r>
              <a:rPr kumimoji="1" lang="zh-CN" altLang="en-US" dirty="0"/>
              <a:t> </a:t>
            </a:r>
            <a:r>
              <a:rPr kumimoji="1" lang="en-US" altLang="zh-CN" dirty="0"/>
              <a:t>basics:</a:t>
            </a:r>
            <a:br>
              <a:rPr kumimoji="1" lang="en-US" altLang="zh-CN" dirty="0"/>
            </a:br>
            <a:r>
              <a:rPr kumimoji="1" lang="en-US" altLang="zh-CN" dirty="0"/>
              <a:t>processes</a:t>
            </a:r>
            <a:r>
              <a:rPr kumimoji="1" lang="zh-CN" altLang="en-US" dirty="0"/>
              <a:t> </a:t>
            </a:r>
            <a:r>
              <a:rPr kumimoji="1" lang="en-US" altLang="zh-CN" dirty="0"/>
              <a:t>and</a:t>
            </a:r>
            <a:r>
              <a:rPr kumimoji="1" lang="zh-CN" altLang="en-US" dirty="0"/>
              <a:t> </a:t>
            </a:r>
            <a:r>
              <a:rPr kumimoji="1" lang="en-US" altLang="zh-CN" dirty="0"/>
              <a:t>environment</a:t>
            </a:r>
            <a:endParaRPr kumimoji="1" lang="zh-CN" altLang="en-US" dirty="0"/>
          </a:p>
        </p:txBody>
      </p:sp>
      <p:sp>
        <p:nvSpPr>
          <p:cNvPr id="3" name="文本占位符 2">
            <a:extLst>
              <a:ext uri="{FF2B5EF4-FFF2-40B4-BE49-F238E27FC236}">
                <a16:creationId xmlns:a16="http://schemas.microsoft.com/office/drawing/2014/main" id="{723E51A4-1DD8-9040-8976-6EAE0E37D697}"/>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1320224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58C45-9C2B-4643-7735-DFB1EE334F82}"/>
              </a:ext>
            </a:extLst>
          </p:cNvPr>
          <p:cNvSpPr>
            <a:spLocks noGrp="1"/>
          </p:cNvSpPr>
          <p:nvPr>
            <p:ph type="title"/>
          </p:nvPr>
        </p:nvSpPr>
        <p:spPr/>
        <p:txBody>
          <a:bodyPr/>
          <a:lstStyle/>
          <a:p>
            <a:r>
              <a:rPr kumimoji="1" lang="en-US" altLang="zh-CN" dirty="0"/>
              <a:t>Processes</a:t>
            </a:r>
            <a:endParaRPr kumimoji="1" lang="zh-CN" altLang="en-US" dirty="0"/>
          </a:p>
        </p:txBody>
      </p:sp>
      <p:pic>
        <p:nvPicPr>
          <p:cNvPr id="6" name="图片 5">
            <a:extLst>
              <a:ext uri="{FF2B5EF4-FFF2-40B4-BE49-F238E27FC236}">
                <a16:creationId xmlns:a16="http://schemas.microsoft.com/office/drawing/2014/main" id="{6A102F93-E50E-B5D5-A64C-2C31A126CE3C}"/>
              </a:ext>
            </a:extLst>
          </p:cNvPr>
          <p:cNvPicPr>
            <a:picLocks noChangeAspect="1"/>
          </p:cNvPicPr>
          <p:nvPr/>
        </p:nvPicPr>
        <p:blipFill>
          <a:blip r:embed="rId2"/>
          <a:stretch>
            <a:fillRect/>
          </a:stretch>
        </p:blipFill>
        <p:spPr>
          <a:xfrm>
            <a:off x="228600" y="2514600"/>
            <a:ext cx="8341242" cy="1371600"/>
          </a:xfrm>
          <a:prstGeom prst="rect">
            <a:avLst/>
          </a:prstGeom>
        </p:spPr>
      </p:pic>
      <p:sp>
        <p:nvSpPr>
          <p:cNvPr id="7" name="矩形标注 6">
            <a:extLst>
              <a:ext uri="{FF2B5EF4-FFF2-40B4-BE49-F238E27FC236}">
                <a16:creationId xmlns:a16="http://schemas.microsoft.com/office/drawing/2014/main" id="{878BA4CF-95F1-7CC8-55AB-A4DFB95EBADB}"/>
              </a:ext>
            </a:extLst>
          </p:cNvPr>
          <p:cNvSpPr/>
          <p:nvPr/>
        </p:nvSpPr>
        <p:spPr bwMode="auto">
          <a:xfrm>
            <a:off x="533400" y="1371600"/>
            <a:ext cx="2057400" cy="533400"/>
          </a:xfrm>
          <a:prstGeom prst="wedgeRectCallout">
            <a:avLst>
              <a:gd name="adj1" fmla="val 4052"/>
              <a:gd name="adj2" fmla="val 18240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Process</a:t>
            </a:r>
            <a:r>
              <a:rPr kumimoji="1" lang="zh-CN" altLang="en-US" b="0" dirty="0">
                <a:latin typeface="Helvetica"/>
                <a:cs typeface="Helvetica"/>
              </a:rPr>
              <a:t> </a:t>
            </a:r>
            <a:r>
              <a:rPr kumimoji="1" lang="en-US" altLang="zh-CN" b="0" dirty="0">
                <a:latin typeface="Helvetica"/>
                <a:cs typeface="Helvetica"/>
              </a:rPr>
              <a:t>ID</a:t>
            </a:r>
            <a:endParaRPr kumimoji="1" lang="zh-CN" altLang="en-US" b="0" dirty="0">
              <a:latin typeface="Helvetica"/>
              <a:cs typeface="Helvetica"/>
            </a:endParaRPr>
          </a:p>
        </p:txBody>
      </p:sp>
      <p:sp>
        <p:nvSpPr>
          <p:cNvPr id="8" name="矩形标注 7">
            <a:extLst>
              <a:ext uri="{FF2B5EF4-FFF2-40B4-BE49-F238E27FC236}">
                <a16:creationId xmlns:a16="http://schemas.microsoft.com/office/drawing/2014/main" id="{0BD3DDF3-6114-D034-50D3-147A51F1E35F}"/>
              </a:ext>
            </a:extLst>
          </p:cNvPr>
          <p:cNvSpPr/>
          <p:nvPr/>
        </p:nvSpPr>
        <p:spPr bwMode="auto">
          <a:xfrm>
            <a:off x="2743200" y="1295400"/>
            <a:ext cx="2057400" cy="533400"/>
          </a:xfrm>
          <a:prstGeom prst="wedgeRectCallout">
            <a:avLst>
              <a:gd name="adj1" fmla="val -58286"/>
              <a:gd name="adj2" fmla="val 229155"/>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Parent</a:t>
            </a:r>
            <a:r>
              <a:rPr kumimoji="1" lang="zh-CN" altLang="en-US" b="0" dirty="0">
                <a:latin typeface="Helvetica"/>
                <a:cs typeface="Helvetica"/>
              </a:rPr>
              <a:t> </a:t>
            </a:r>
            <a:r>
              <a:rPr kumimoji="1" lang="en-US" altLang="zh-CN" b="0" dirty="0">
                <a:latin typeface="Helvetica"/>
                <a:cs typeface="Helvetica"/>
              </a:rPr>
              <a:t>PID</a:t>
            </a:r>
            <a:endParaRPr kumimoji="1" lang="zh-CN" altLang="en-US" b="0" dirty="0">
              <a:latin typeface="Helvetica"/>
              <a:cs typeface="Helvetica"/>
            </a:endParaRPr>
          </a:p>
        </p:txBody>
      </p:sp>
    </p:spTree>
    <p:extLst>
      <p:ext uri="{BB962C8B-B14F-4D97-AF65-F5344CB8AC3E}">
        <p14:creationId xmlns:p14="http://schemas.microsoft.com/office/powerpoint/2010/main" val="6029892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32B6E-BCB7-1C12-0D9B-73D203BA2D6F}"/>
              </a:ext>
            </a:extLst>
          </p:cNvPr>
          <p:cNvSpPr>
            <a:spLocks noGrp="1"/>
          </p:cNvSpPr>
          <p:nvPr>
            <p:ph type="title"/>
          </p:nvPr>
        </p:nvSpPr>
        <p:spPr/>
        <p:txBody>
          <a:bodyPr/>
          <a:lstStyle/>
          <a:p>
            <a:r>
              <a:rPr kumimoji="1" lang="en-US" altLang="zh-CN" dirty="0"/>
              <a:t>Process</a:t>
            </a:r>
            <a:r>
              <a:rPr kumimoji="1" lang="zh-CN" altLang="en-US" dirty="0"/>
              <a:t> </a:t>
            </a:r>
            <a:r>
              <a:rPr kumimoji="1" lang="en-US" altLang="zh-CN" dirty="0"/>
              <a:t>management</a:t>
            </a:r>
            <a:r>
              <a:rPr kumimoji="1" lang="zh-CN" altLang="en-US" dirty="0"/>
              <a:t> </a:t>
            </a:r>
            <a:r>
              <a:rPr kumimoji="1" lang="en-US" altLang="zh-CN" dirty="0"/>
              <a:t>commands</a:t>
            </a:r>
            <a:endParaRPr kumimoji="1" lang="zh-CN" altLang="en-US" dirty="0"/>
          </a:p>
        </p:txBody>
      </p:sp>
      <p:sp>
        <p:nvSpPr>
          <p:cNvPr id="4" name="内容占位符 2">
            <a:extLst>
              <a:ext uri="{FF2B5EF4-FFF2-40B4-BE49-F238E27FC236}">
                <a16:creationId xmlns:a16="http://schemas.microsoft.com/office/drawing/2014/main" id="{1884158E-1636-982F-1521-66FDFF7B9729}"/>
              </a:ext>
            </a:extLst>
          </p:cNvPr>
          <p:cNvSpPr txBox="1">
            <a:spLocks/>
          </p:cNvSpPr>
          <p:nvPr/>
        </p:nvSpPr>
        <p:spPr bwMode="auto">
          <a:xfrm>
            <a:off x="1447800" y="990600"/>
            <a:ext cx="3581400" cy="19812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0478" tIns="44445" rIns="90478" bIns="44445" numCol="1" anchor="t" anchorCtr="0" compatLnSpc="1">
            <a:prstTxWarp prst="textNoShape">
              <a:avLst/>
            </a:prstTxWarp>
            <a:normAutofit lnSpcReduction="10000"/>
          </a:bodyPr>
          <a:lstStyle>
            <a:lvl1pPr marL="285750" indent="-285750" algn="l" rtl="0" eaLnBrk="1" fontAlgn="base" hangingPunct="1">
              <a:lnSpc>
                <a:spcPct val="90000"/>
              </a:lnSpc>
              <a:spcBef>
                <a:spcPct val="30000"/>
              </a:spcBef>
              <a:spcAft>
                <a:spcPct val="0"/>
              </a:spcAft>
              <a:buSzPct val="100000"/>
              <a:buChar char="•"/>
              <a:defRPr sz="2400">
                <a:solidFill>
                  <a:schemeClr val="tx1"/>
                </a:solidFill>
                <a:latin typeface="Helvetica"/>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sz="2200">
                <a:solidFill>
                  <a:schemeClr val="tx1"/>
                </a:solidFill>
                <a:latin typeface="Helvetica"/>
                <a:ea typeface="ＭＳ Ｐゴシック" charset="-128"/>
              </a:defRPr>
            </a:lvl2pPr>
            <a:lvl3pPr marL="1143000" indent="-22860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9pPr>
          </a:lstStyle>
          <a:p>
            <a:pPr marL="0" indent="0">
              <a:buNone/>
            </a:pPr>
            <a:endParaRPr kumimoji="1" lang="en-US" altLang="zh-CN" b="0" kern="0" dirty="0">
              <a:latin typeface="Prestige Elite Std" panose="02060509020206020304" pitchFamily="49" charset="0"/>
            </a:endParaRPr>
          </a:p>
          <a:p>
            <a:r>
              <a:rPr kumimoji="1" lang="en-US" altLang="zh-CN" b="0" kern="0" dirty="0" err="1">
                <a:latin typeface="Prestige Elite Std" panose="02060509020206020304" pitchFamily="49" charset="0"/>
              </a:rPr>
              <a:t>ps</a:t>
            </a:r>
            <a:endParaRPr kumimoji="1" lang="en-US" altLang="zh-CN" b="0" kern="0" dirty="0">
              <a:latin typeface="Prestige Elite Std" panose="02060509020206020304" pitchFamily="49" charset="0"/>
            </a:endParaRPr>
          </a:p>
          <a:p>
            <a:r>
              <a:rPr kumimoji="1" lang="en-US" altLang="zh-CN" b="0" kern="0" dirty="0" err="1">
                <a:latin typeface="Prestige Elite Std" panose="02060509020206020304" pitchFamily="49" charset="0"/>
              </a:rPr>
              <a:t>ps</a:t>
            </a:r>
            <a:r>
              <a:rPr kumimoji="1" lang="zh-CN" altLang="en-US" b="0" kern="0" dirty="0">
                <a:latin typeface="Prestige Elite Std" panose="02060509020206020304" pitchFamily="49" charset="0"/>
              </a:rPr>
              <a:t> </a:t>
            </a:r>
            <a:r>
              <a:rPr kumimoji="1" lang="en-US" altLang="zh-CN" b="0" kern="0" dirty="0">
                <a:latin typeface="Prestige Elite Std" panose="02060509020206020304" pitchFamily="49" charset="0"/>
              </a:rPr>
              <a:t>-</a:t>
            </a:r>
            <a:r>
              <a:rPr kumimoji="1" lang="en-US" altLang="zh-CN" b="0" kern="0" dirty="0" err="1">
                <a:latin typeface="Prestige Elite Std" panose="02060509020206020304" pitchFamily="49" charset="0"/>
              </a:rPr>
              <a:t>ef</a:t>
            </a:r>
            <a:endParaRPr kumimoji="1" lang="en-US" altLang="zh-CN" b="0" kern="0" dirty="0">
              <a:latin typeface="Prestige Elite Std" panose="02060509020206020304" pitchFamily="49" charset="0"/>
            </a:endParaRPr>
          </a:p>
          <a:p>
            <a:r>
              <a:rPr kumimoji="1" lang="en-US" altLang="zh-CN" b="0" kern="0" dirty="0">
                <a:latin typeface="Prestige Elite Std" panose="02060509020206020304" pitchFamily="49" charset="0"/>
              </a:rPr>
              <a:t>top</a:t>
            </a:r>
          </a:p>
          <a:p>
            <a:pPr lvl="1"/>
            <a:r>
              <a:rPr kumimoji="1" lang="en-US" altLang="zh-CN" b="0" kern="0" dirty="0">
                <a:latin typeface="Prestige Elite Std" panose="02060509020206020304" pitchFamily="49" charset="0"/>
              </a:rPr>
              <a:t>(Type</a:t>
            </a:r>
            <a:r>
              <a:rPr kumimoji="1" lang="zh-CN" altLang="en-US" b="0" kern="0" dirty="0">
                <a:latin typeface="Prestige Elite Std" panose="02060509020206020304" pitchFamily="49" charset="0"/>
              </a:rPr>
              <a:t> </a:t>
            </a:r>
            <a:r>
              <a:rPr kumimoji="1" lang="en-US" altLang="zh-CN" b="0" kern="0" dirty="0">
                <a:latin typeface="Prestige Elite Std" panose="02060509020206020304" pitchFamily="49" charset="0"/>
              </a:rPr>
              <a:t>q</a:t>
            </a:r>
            <a:r>
              <a:rPr kumimoji="1" lang="zh-CN" altLang="en-US" b="0" kern="0" dirty="0">
                <a:latin typeface="Prestige Elite Std" panose="02060509020206020304" pitchFamily="49" charset="0"/>
              </a:rPr>
              <a:t> </a:t>
            </a:r>
            <a:r>
              <a:rPr kumimoji="1" lang="en-US" altLang="zh-CN" b="0" kern="0" dirty="0">
                <a:latin typeface="Prestige Elite Std" panose="02060509020206020304" pitchFamily="49" charset="0"/>
              </a:rPr>
              <a:t>to</a:t>
            </a:r>
            <a:r>
              <a:rPr kumimoji="1" lang="zh-CN" altLang="en-US" b="0" kern="0" dirty="0">
                <a:latin typeface="Prestige Elite Std" panose="02060509020206020304" pitchFamily="49" charset="0"/>
              </a:rPr>
              <a:t> </a:t>
            </a:r>
            <a:r>
              <a:rPr kumimoji="1" lang="en-US" altLang="zh-CN" b="0" kern="0" dirty="0">
                <a:latin typeface="Prestige Elite Std" panose="02060509020206020304" pitchFamily="49" charset="0"/>
              </a:rPr>
              <a:t>quit)</a:t>
            </a:r>
          </a:p>
          <a:p>
            <a:endParaRPr kumimoji="1" lang="en-US" altLang="zh-CN" b="0" kern="0" dirty="0">
              <a:latin typeface="Prestige Elite Std" panose="02060509020206020304" pitchFamily="49" charset="0"/>
            </a:endParaRPr>
          </a:p>
          <a:p>
            <a:endParaRPr kumimoji="1" lang="zh-CN" altLang="en-US" b="0" kern="0" dirty="0"/>
          </a:p>
        </p:txBody>
      </p:sp>
      <p:pic>
        <p:nvPicPr>
          <p:cNvPr id="3" name="图片 2">
            <a:extLst>
              <a:ext uri="{FF2B5EF4-FFF2-40B4-BE49-F238E27FC236}">
                <a16:creationId xmlns:a16="http://schemas.microsoft.com/office/drawing/2014/main" id="{8CEE9C2D-8355-0B95-2FF6-8DC31E5F0BB2}"/>
              </a:ext>
            </a:extLst>
          </p:cNvPr>
          <p:cNvPicPr>
            <a:picLocks noChangeAspect="1"/>
          </p:cNvPicPr>
          <p:nvPr/>
        </p:nvPicPr>
        <p:blipFill>
          <a:blip r:embed="rId2"/>
          <a:stretch>
            <a:fillRect/>
          </a:stretch>
        </p:blipFill>
        <p:spPr>
          <a:xfrm>
            <a:off x="329531" y="3200400"/>
            <a:ext cx="8484937" cy="2514600"/>
          </a:xfrm>
          <a:prstGeom prst="rect">
            <a:avLst/>
          </a:prstGeom>
        </p:spPr>
      </p:pic>
    </p:spTree>
    <p:extLst>
      <p:ext uri="{BB962C8B-B14F-4D97-AF65-F5344CB8AC3E}">
        <p14:creationId xmlns:p14="http://schemas.microsoft.com/office/powerpoint/2010/main" val="11012031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382D8-D831-440F-C124-94088FF4AD85}"/>
              </a:ext>
            </a:extLst>
          </p:cNvPr>
          <p:cNvSpPr>
            <a:spLocks noGrp="1"/>
          </p:cNvSpPr>
          <p:nvPr>
            <p:ph type="title"/>
          </p:nvPr>
        </p:nvSpPr>
        <p:spPr/>
        <p:txBody>
          <a:bodyPr/>
          <a:lstStyle/>
          <a:p>
            <a:r>
              <a:rPr kumimoji="1" lang="en-US" altLang="zh-CN" dirty="0"/>
              <a:t>I/O</a:t>
            </a:r>
            <a:r>
              <a:rPr kumimoji="1" lang="zh-CN" altLang="en-US" dirty="0"/>
              <a:t> </a:t>
            </a:r>
            <a:r>
              <a:rPr kumimoji="1" lang="en-US" altLang="zh-CN" dirty="0"/>
              <a:t>redirection</a:t>
            </a:r>
            <a:r>
              <a:rPr kumimoji="1" lang="zh-CN" altLang="en-US" dirty="0"/>
              <a:t> </a:t>
            </a:r>
            <a:r>
              <a:rPr kumimoji="1" lang="en-US" altLang="zh-CN" dirty="0"/>
              <a:t>to</a:t>
            </a:r>
            <a:r>
              <a:rPr kumimoji="1" lang="zh-CN" altLang="en-US" dirty="0"/>
              <a:t> </a:t>
            </a:r>
            <a:r>
              <a:rPr kumimoji="1" lang="en-US" altLang="zh-CN" dirty="0"/>
              <a:t>other</a:t>
            </a:r>
            <a:r>
              <a:rPr kumimoji="1" lang="zh-CN" altLang="en-US" dirty="0"/>
              <a:t> </a:t>
            </a:r>
            <a:r>
              <a:rPr kumimoji="1" lang="en-US" altLang="zh-CN" dirty="0"/>
              <a:t>processes</a:t>
            </a:r>
            <a:endParaRPr kumimoji="1" lang="zh-CN" altLang="en-US" dirty="0"/>
          </a:p>
        </p:txBody>
      </p:sp>
      <p:sp>
        <p:nvSpPr>
          <p:cNvPr id="3" name="内容占位符 2">
            <a:extLst>
              <a:ext uri="{FF2B5EF4-FFF2-40B4-BE49-F238E27FC236}">
                <a16:creationId xmlns:a16="http://schemas.microsoft.com/office/drawing/2014/main" id="{18C41394-B9C2-37F5-5726-02282CC9F4A9}"/>
              </a:ext>
            </a:extLst>
          </p:cNvPr>
          <p:cNvSpPr>
            <a:spLocks noGrp="1"/>
          </p:cNvSpPr>
          <p:nvPr>
            <p:ph idx="1"/>
          </p:nvPr>
        </p:nvSpPr>
        <p:spPr/>
        <p:txBody>
          <a:bodyPr/>
          <a:lstStyle/>
          <a:p>
            <a:r>
              <a:rPr lang="en-US" altLang="zh-CN" dirty="0">
                <a:latin typeface="Prestige Elite Std" panose="02060509020206020304" pitchFamily="49" charset="0"/>
              </a:rPr>
              <a:t>ls -l / | tail -n1</a:t>
            </a:r>
          </a:p>
          <a:p>
            <a:endParaRPr lang="en-US" altLang="zh-CN" dirty="0">
              <a:latin typeface="Prestige Elite Std" panose="02060509020206020304" pitchFamily="49" charset="0"/>
            </a:endParaRPr>
          </a:p>
          <a:p>
            <a:r>
              <a:rPr lang="en-US" altLang="zh-CN" dirty="0">
                <a:latin typeface="Prestige Elite Std" panose="02060509020206020304" pitchFamily="49" charset="0"/>
              </a:rPr>
              <a:t>curl --head --silent </a:t>
            </a:r>
            <a:r>
              <a:rPr lang="en-US" altLang="zh-CN" dirty="0" err="1">
                <a:latin typeface="Prestige Elite Std" panose="02060509020206020304" pitchFamily="49" charset="0"/>
              </a:rPr>
              <a:t>baidu.com</a:t>
            </a:r>
            <a:r>
              <a:rPr lang="zh-CN" altLang="en-US" dirty="0">
                <a:latin typeface="Prestige Elite Std" panose="02060509020206020304" pitchFamily="49" charset="0"/>
              </a:rPr>
              <a:t> </a:t>
            </a:r>
            <a:r>
              <a:rPr lang="en-US" altLang="zh-CN" dirty="0">
                <a:latin typeface="Prestige Elite Std" panose="02060509020206020304" pitchFamily="49" charset="0"/>
              </a:rPr>
              <a:t>| grep --ignore-case content-length | cut --delimiter</a:t>
            </a:r>
            <a:r>
              <a:rPr lang="en-US" altLang="zh-CN" b="1" dirty="0">
                <a:latin typeface="Prestige Elite Std" panose="02060509020206020304" pitchFamily="49" charset="0"/>
              </a:rPr>
              <a:t>=</a:t>
            </a:r>
            <a:r>
              <a:rPr lang="en-US" altLang="zh-CN" dirty="0">
                <a:latin typeface="Prestige Elite Std" panose="02060509020206020304" pitchFamily="49" charset="0"/>
              </a:rPr>
              <a:t>' ' -f2</a:t>
            </a:r>
            <a:endParaRPr kumimoji="1" lang="en-US" altLang="zh-CN" dirty="0">
              <a:latin typeface="Prestige Elite Std" panose="02060509020206020304" pitchFamily="49" charset="0"/>
            </a:endParaRPr>
          </a:p>
          <a:p>
            <a:endParaRPr kumimoji="1" lang="zh-CN" altLang="en-US" dirty="0"/>
          </a:p>
        </p:txBody>
      </p:sp>
    </p:spTree>
    <p:extLst>
      <p:ext uri="{BB962C8B-B14F-4D97-AF65-F5344CB8AC3E}">
        <p14:creationId xmlns:p14="http://schemas.microsoft.com/office/powerpoint/2010/main" val="169209256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3F010-0D98-6243-8DF4-86AFD81AC08F}"/>
              </a:ext>
            </a:extLst>
          </p:cNvPr>
          <p:cNvSpPr>
            <a:spLocks noGrp="1"/>
          </p:cNvSpPr>
          <p:nvPr>
            <p:ph type="title"/>
          </p:nvPr>
        </p:nvSpPr>
        <p:spPr/>
        <p:txBody>
          <a:bodyPr/>
          <a:lstStyle/>
          <a:p>
            <a:r>
              <a:rPr kumimoji="1" lang="en-US" altLang="zh-CN" dirty="0"/>
              <a:t>More</a:t>
            </a:r>
            <a:r>
              <a:rPr kumimoji="1" lang="zh-CN" altLang="en-US" dirty="0"/>
              <a:t> </a:t>
            </a:r>
            <a:r>
              <a:rPr kumimoji="1" lang="en-US" altLang="zh-CN" dirty="0"/>
              <a:t>examples</a:t>
            </a:r>
            <a:r>
              <a:rPr kumimoji="1" lang="zh-CN" altLang="en-US" dirty="0"/>
              <a:t> </a:t>
            </a:r>
            <a:r>
              <a:rPr kumimoji="1" lang="en-US" altLang="zh-CN" dirty="0"/>
              <a:t>of</a:t>
            </a:r>
            <a:r>
              <a:rPr kumimoji="1" lang="zh-CN" altLang="en-US" dirty="0"/>
              <a:t> </a:t>
            </a:r>
            <a:r>
              <a:rPr kumimoji="1" lang="en-US" altLang="zh-CN" dirty="0"/>
              <a:t>I/O</a:t>
            </a:r>
            <a:r>
              <a:rPr kumimoji="1" lang="zh-CN" altLang="en-US" dirty="0"/>
              <a:t> </a:t>
            </a:r>
            <a:r>
              <a:rPr kumimoji="1" lang="en-US" altLang="zh-CN" dirty="0"/>
              <a:t>redirection</a:t>
            </a:r>
            <a:endParaRPr kumimoji="1" lang="zh-CN" altLang="en-US" dirty="0"/>
          </a:p>
        </p:txBody>
      </p:sp>
      <p:pic>
        <p:nvPicPr>
          <p:cNvPr id="4" name="图片 3">
            <a:extLst>
              <a:ext uri="{FF2B5EF4-FFF2-40B4-BE49-F238E27FC236}">
                <a16:creationId xmlns:a16="http://schemas.microsoft.com/office/drawing/2014/main" id="{E01227BE-DD9F-8F4D-9071-F01F89A3E455}"/>
              </a:ext>
            </a:extLst>
          </p:cNvPr>
          <p:cNvPicPr>
            <a:picLocks noChangeAspect="1"/>
          </p:cNvPicPr>
          <p:nvPr/>
        </p:nvPicPr>
        <p:blipFill>
          <a:blip r:embed="rId2"/>
          <a:stretch>
            <a:fillRect/>
          </a:stretch>
        </p:blipFill>
        <p:spPr>
          <a:xfrm>
            <a:off x="1524000" y="838200"/>
            <a:ext cx="5734050" cy="5639076"/>
          </a:xfrm>
          <a:prstGeom prst="rect">
            <a:avLst/>
          </a:prstGeom>
        </p:spPr>
      </p:pic>
      <p:sp>
        <p:nvSpPr>
          <p:cNvPr id="3" name="矩形标注 2">
            <a:extLst>
              <a:ext uri="{FF2B5EF4-FFF2-40B4-BE49-F238E27FC236}">
                <a16:creationId xmlns:a16="http://schemas.microsoft.com/office/drawing/2014/main" id="{370C8C8E-3ADF-0344-AB66-EB142F3D79B8}"/>
              </a:ext>
            </a:extLst>
          </p:cNvPr>
          <p:cNvSpPr/>
          <p:nvPr/>
        </p:nvSpPr>
        <p:spPr bwMode="auto">
          <a:xfrm>
            <a:off x="6477000" y="2209800"/>
            <a:ext cx="2057400" cy="533400"/>
          </a:xfrm>
          <a:prstGeom prst="wedgeRectCallout">
            <a:avLst>
              <a:gd name="adj1" fmla="val -114851"/>
              <a:gd name="adj2" fmla="val 6663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 `</a:t>
            </a:r>
            <a:r>
              <a:rPr kumimoji="1" lang="zh-CN" altLang="en-US" b="0" dirty="0">
                <a:latin typeface="Helvetica"/>
                <a:cs typeface="Helvetica"/>
              </a:rPr>
              <a:t> </a:t>
            </a:r>
            <a:r>
              <a:rPr kumimoji="1" lang="en-US" altLang="zh-CN" b="0" dirty="0">
                <a:latin typeface="Helvetica"/>
                <a:cs typeface="Helvetica"/>
              </a:rPr>
              <a:t>executes</a:t>
            </a:r>
            <a:r>
              <a:rPr kumimoji="1" lang="zh-CN" altLang="en-US" b="0" dirty="0">
                <a:latin typeface="Helvetica"/>
                <a:cs typeface="Helvetica"/>
              </a:rPr>
              <a:t> </a:t>
            </a:r>
            <a:r>
              <a:rPr kumimoji="1" lang="en-US" altLang="zh-CN" b="0" dirty="0">
                <a:latin typeface="Helvetica"/>
                <a:cs typeface="Helvetica"/>
              </a:rPr>
              <a:t>command</a:t>
            </a:r>
            <a:endParaRPr kumimoji="1" lang="zh-CN" altLang="en-US" b="0" dirty="0">
              <a:latin typeface="Helvetica"/>
              <a:cs typeface="Helvetica"/>
            </a:endParaRPr>
          </a:p>
        </p:txBody>
      </p:sp>
      <p:sp>
        <p:nvSpPr>
          <p:cNvPr id="5" name="矩形标注 4">
            <a:extLst>
              <a:ext uri="{FF2B5EF4-FFF2-40B4-BE49-F238E27FC236}">
                <a16:creationId xmlns:a16="http://schemas.microsoft.com/office/drawing/2014/main" id="{13306B08-53EC-A44A-9808-00AC60388B0B}"/>
              </a:ext>
            </a:extLst>
          </p:cNvPr>
          <p:cNvSpPr/>
          <p:nvPr/>
        </p:nvSpPr>
        <p:spPr bwMode="auto">
          <a:xfrm>
            <a:off x="6527157" y="4572000"/>
            <a:ext cx="2057400" cy="533400"/>
          </a:xfrm>
          <a:prstGeom prst="wedgeRectCallout">
            <a:avLst>
              <a:gd name="adj1" fmla="val -211616"/>
              <a:gd name="adj2" fmla="val 9701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Appends</a:t>
            </a:r>
            <a:endParaRPr kumimoji="1" lang="zh-CN" altLang="en-US" b="0" dirty="0">
              <a:latin typeface="Helvetica"/>
              <a:cs typeface="Helvetica"/>
            </a:endParaRPr>
          </a:p>
        </p:txBody>
      </p:sp>
      <p:sp>
        <p:nvSpPr>
          <p:cNvPr id="6" name="矩形标注 5">
            <a:extLst>
              <a:ext uri="{FF2B5EF4-FFF2-40B4-BE49-F238E27FC236}">
                <a16:creationId xmlns:a16="http://schemas.microsoft.com/office/drawing/2014/main" id="{57F60E4B-9BA3-104C-809F-42CAEBE45FEE}"/>
              </a:ext>
            </a:extLst>
          </p:cNvPr>
          <p:cNvSpPr/>
          <p:nvPr/>
        </p:nvSpPr>
        <p:spPr bwMode="auto">
          <a:xfrm>
            <a:off x="6705600" y="5417916"/>
            <a:ext cx="2057400" cy="533400"/>
          </a:xfrm>
          <a:prstGeom prst="wedgeRectCallout">
            <a:avLst>
              <a:gd name="adj1" fmla="val -153107"/>
              <a:gd name="adj2" fmla="val 12088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Send both to file and </a:t>
            </a:r>
            <a:r>
              <a:rPr kumimoji="1" lang="en-US" altLang="zh-CN" b="0" dirty="0" err="1">
                <a:latin typeface="Helvetica"/>
                <a:cs typeface="Helvetica"/>
              </a:rPr>
              <a:t>stdout</a:t>
            </a:r>
            <a:endParaRPr kumimoji="1" lang="zh-CN" altLang="en-US" b="0" dirty="0">
              <a:latin typeface="Helvetica"/>
              <a:cs typeface="Helvetica"/>
            </a:endParaRPr>
          </a:p>
        </p:txBody>
      </p:sp>
      <p:sp>
        <p:nvSpPr>
          <p:cNvPr id="7" name="矩形标注 6">
            <a:extLst>
              <a:ext uri="{FF2B5EF4-FFF2-40B4-BE49-F238E27FC236}">
                <a16:creationId xmlns:a16="http://schemas.microsoft.com/office/drawing/2014/main" id="{4AEEFD39-FEEA-7F12-4E2F-FAA56ABE0EDE}"/>
              </a:ext>
            </a:extLst>
          </p:cNvPr>
          <p:cNvSpPr/>
          <p:nvPr/>
        </p:nvSpPr>
        <p:spPr bwMode="auto">
          <a:xfrm>
            <a:off x="6477000" y="762000"/>
            <a:ext cx="2057400" cy="533400"/>
          </a:xfrm>
          <a:prstGeom prst="wedgeRectCallout">
            <a:avLst>
              <a:gd name="adj1" fmla="val -135734"/>
              <a:gd name="adj2" fmla="val 157510"/>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Redirect</a:t>
            </a:r>
            <a:r>
              <a:rPr kumimoji="1" lang="zh-CN" altLang="en-US" b="0" dirty="0">
                <a:latin typeface="Helvetica"/>
                <a:cs typeface="Helvetica"/>
              </a:rPr>
              <a:t> </a:t>
            </a:r>
            <a:r>
              <a:rPr kumimoji="1" lang="en-US" altLang="zh-CN" b="0" dirty="0">
                <a:latin typeface="Helvetica"/>
                <a:cs typeface="Helvetica"/>
              </a:rPr>
              <a:t>stderr</a:t>
            </a:r>
            <a:r>
              <a:rPr kumimoji="1" lang="zh-CN" altLang="en-US" b="0" dirty="0">
                <a:latin typeface="Helvetica"/>
                <a:cs typeface="Helvetica"/>
              </a:rPr>
              <a:t> </a:t>
            </a:r>
            <a:r>
              <a:rPr kumimoji="1" lang="en-US" altLang="zh-CN" b="0" dirty="0">
                <a:latin typeface="Helvetica"/>
                <a:cs typeface="Helvetica"/>
              </a:rPr>
              <a:t>to</a:t>
            </a:r>
            <a:r>
              <a:rPr kumimoji="1" lang="zh-CN" altLang="en-US" b="0" dirty="0">
                <a:latin typeface="Helvetica"/>
                <a:cs typeface="Helvetica"/>
              </a:rPr>
              <a:t> </a:t>
            </a:r>
            <a:r>
              <a:rPr kumimoji="1" lang="en-US" altLang="zh-CN" b="0" dirty="0" err="1">
                <a:latin typeface="Helvetica"/>
                <a:cs typeface="Helvetica"/>
              </a:rPr>
              <a:t>stdout</a:t>
            </a:r>
            <a:endParaRPr kumimoji="1" lang="zh-CN" altLang="en-US" b="0" dirty="0">
              <a:latin typeface="Helvetica"/>
              <a:cs typeface="Helvetica"/>
            </a:endParaRPr>
          </a:p>
        </p:txBody>
      </p:sp>
    </p:spTree>
    <p:extLst>
      <p:ext uri="{BB962C8B-B14F-4D97-AF65-F5344CB8AC3E}">
        <p14:creationId xmlns:p14="http://schemas.microsoft.com/office/powerpoint/2010/main" val="1320218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r>
              <a:rPr lang="en-US" dirty="0">
                <a:latin typeface="Helvetica" charset="0"/>
                <a:ea typeface="ＭＳ Ｐゴシック" charset="0"/>
                <a:cs typeface="ＭＳ Ｐゴシック" charset="0"/>
              </a:rPr>
              <a:t>Who </a:t>
            </a:r>
            <a:r>
              <a:rPr lang="en-US" altLang="zh-CN" dirty="0">
                <a:latin typeface="Helvetica" charset="0"/>
                <a:ea typeface="ＭＳ Ｐゴシック" charset="0"/>
                <a:cs typeface="ＭＳ Ｐゴシック" charset="0"/>
              </a:rPr>
              <a:t>Am</a:t>
            </a:r>
            <a:r>
              <a:rPr lang="zh-CN" altLang="en-US" dirty="0">
                <a:latin typeface="Helvetica" charset="0"/>
                <a:ea typeface="ＭＳ Ｐゴシック" charset="0"/>
                <a:cs typeface="ＭＳ Ｐゴシック" charset="0"/>
              </a:rPr>
              <a:t> </a:t>
            </a:r>
            <a:r>
              <a:rPr lang="en-US" altLang="zh-CN" dirty="0">
                <a:latin typeface="Helvetica" charset="0"/>
                <a:ea typeface="ＭＳ Ｐゴシック" charset="0"/>
                <a:cs typeface="ＭＳ Ｐゴシック" charset="0"/>
              </a:rPr>
              <a:t>I</a:t>
            </a:r>
            <a:r>
              <a:rPr lang="en-US" dirty="0">
                <a:latin typeface="Helvetica" charset="0"/>
                <a:ea typeface="ＭＳ Ｐゴシック" charset="0"/>
                <a:cs typeface="ＭＳ Ｐゴシック" charset="0"/>
              </a:rPr>
              <a:t>?</a:t>
            </a:r>
          </a:p>
        </p:txBody>
      </p:sp>
      <p:sp>
        <p:nvSpPr>
          <p:cNvPr id="18435" name="Content Placeholder 2"/>
          <p:cNvSpPr>
            <a:spLocks noGrp="1"/>
          </p:cNvSpPr>
          <p:nvPr>
            <p:ph idx="1"/>
          </p:nvPr>
        </p:nvSpPr>
        <p:spPr>
          <a:xfrm>
            <a:off x="609600" y="914400"/>
            <a:ext cx="8534400" cy="5943600"/>
          </a:xfrm>
        </p:spPr>
        <p:txBody>
          <a:bodyPr>
            <a:normAutofit/>
          </a:bodyPr>
          <a:lstStyle/>
          <a:p>
            <a:pPr>
              <a:defRPr/>
            </a:pPr>
            <a:r>
              <a:rPr lang="en-US" sz="1800" dirty="0">
                <a:latin typeface="Helvetica" charset="0"/>
                <a:ea typeface="ＭＳ Ｐゴシック" charset="0"/>
                <a:cs typeface="ＭＳ Ｐゴシック" charset="0"/>
              </a:rPr>
              <a:t>Wei Xu</a:t>
            </a:r>
            <a:r>
              <a:rPr lang="zh-CN" altLang="en-US" sz="1800" dirty="0">
                <a:latin typeface="Helvetica" charset="0"/>
                <a:ea typeface="ＭＳ Ｐゴシック" charset="0"/>
                <a:cs typeface="ＭＳ Ｐゴシック" charset="0"/>
              </a:rPr>
              <a:t> 徐葳</a:t>
            </a:r>
            <a:endParaRPr lang="en-US" sz="1800" dirty="0">
              <a:latin typeface="Helvetica" charset="0"/>
              <a:ea typeface="ＭＳ Ｐゴシック" charset="0"/>
              <a:cs typeface="ＭＳ Ｐゴシック" charset="0"/>
            </a:endParaRPr>
          </a:p>
          <a:p>
            <a:pPr lvl="1" eaLnBrk="1" hangingPunct="1">
              <a:defRPr/>
            </a:pPr>
            <a:r>
              <a:rPr lang="en-US" sz="1800" dirty="0">
                <a:latin typeface="Helvetica" charset="0"/>
                <a:ea typeface="ＭＳ Ｐゴシック" charset="0"/>
              </a:rPr>
              <a:t>Ass</a:t>
            </a:r>
            <a:r>
              <a:rPr lang="en-US" altLang="zh-CN" sz="1800" dirty="0">
                <a:latin typeface="Helvetica" charset="0"/>
                <a:ea typeface="ＭＳ Ｐゴシック" charset="0"/>
              </a:rPr>
              <a:t>ociate</a:t>
            </a:r>
            <a:r>
              <a:rPr lang="zh-CN" altLang="en-US" sz="1800" dirty="0">
                <a:latin typeface="Helvetica" charset="0"/>
                <a:ea typeface="ＭＳ Ｐゴシック" charset="0"/>
              </a:rPr>
              <a:t> </a:t>
            </a:r>
            <a:r>
              <a:rPr lang="en-US" altLang="zh-CN" sz="1800" dirty="0">
                <a:latin typeface="Helvetica" charset="0"/>
                <a:ea typeface="ＭＳ Ｐゴシック" charset="0"/>
              </a:rPr>
              <a:t>Professor</a:t>
            </a:r>
            <a:r>
              <a:rPr lang="zh-CN" altLang="en-US" sz="1800" dirty="0">
                <a:latin typeface="Helvetica" charset="0"/>
                <a:ea typeface="ＭＳ Ｐゴシック" charset="0"/>
              </a:rPr>
              <a:t> </a:t>
            </a:r>
            <a:r>
              <a:rPr lang="zh-CN" altLang="zh-CN" sz="1800" dirty="0">
                <a:latin typeface="Helvetica" charset="0"/>
                <a:ea typeface="ＭＳ Ｐゴシック" charset="0"/>
              </a:rPr>
              <a:t>@</a:t>
            </a:r>
            <a:r>
              <a:rPr lang="zh-CN" altLang="en-US" sz="1800" dirty="0">
                <a:latin typeface="Helvetica" charset="0"/>
                <a:ea typeface="ＭＳ Ｐゴシック" charset="0"/>
              </a:rPr>
              <a:t> </a:t>
            </a:r>
            <a:r>
              <a:rPr lang="en-US" altLang="zh-CN" sz="1800" dirty="0">
                <a:latin typeface="Helvetica" charset="0"/>
                <a:ea typeface="ＭＳ Ｐゴシック" charset="0"/>
              </a:rPr>
              <a:t>IIIS</a:t>
            </a:r>
          </a:p>
          <a:p>
            <a:pPr lvl="1" eaLnBrk="1" hangingPunct="1">
              <a:defRPr/>
            </a:pPr>
            <a:r>
              <a:rPr lang="en-US" sz="1800" dirty="0">
                <a:latin typeface="Helvetica" charset="0"/>
                <a:ea typeface="ＭＳ Ｐゴシック" charset="0"/>
              </a:rPr>
              <a:t>Has</a:t>
            </a:r>
            <a:r>
              <a:rPr lang="zh-CN" altLang="en-US" sz="1800" dirty="0">
                <a:latin typeface="Helvetica" charset="0"/>
                <a:ea typeface="ＭＳ Ｐゴシック" charset="0"/>
              </a:rPr>
              <a:t> </a:t>
            </a:r>
            <a:r>
              <a:rPr lang="en-US" altLang="zh-CN" sz="1800" dirty="0">
                <a:latin typeface="Helvetica" charset="0"/>
                <a:ea typeface="ＭＳ Ｐゴシック" charset="0"/>
              </a:rPr>
              <a:t>been</a:t>
            </a:r>
            <a:r>
              <a:rPr lang="zh-CN" altLang="en-US" sz="1800" dirty="0">
                <a:latin typeface="Helvetica" charset="0"/>
                <a:ea typeface="ＭＳ Ｐゴシック" charset="0"/>
              </a:rPr>
              <a:t> </a:t>
            </a:r>
            <a:r>
              <a:rPr lang="en-US" altLang="zh-CN" sz="1800" dirty="0">
                <a:latin typeface="Helvetica" charset="0"/>
                <a:ea typeface="ＭＳ Ｐゴシック" charset="0"/>
              </a:rPr>
              <a:t>here</a:t>
            </a:r>
            <a:r>
              <a:rPr lang="zh-CN" altLang="en-US" sz="1800" dirty="0">
                <a:latin typeface="Helvetica" charset="0"/>
                <a:ea typeface="ＭＳ Ｐゴシック" charset="0"/>
              </a:rPr>
              <a:t> </a:t>
            </a:r>
            <a:r>
              <a:rPr lang="en-US" altLang="zh-CN" sz="1800" dirty="0">
                <a:latin typeface="Helvetica" charset="0"/>
                <a:ea typeface="ＭＳ Ｐゴシック" charset="0"/>
              </a:rPr>
              <a:t>since</a:t>
            </a:r>
            <a:r>
              <a:rPr lang="zh-CN" altLang="en-US" sz="1800" dirty="0">
                <a:latin typeface="Helvetica" charset="0"/>
                <a:ea typeface="ＭＳ Ｐゴシック" charset="0"/>
              </a:rPr>
              <a:t> </a:t>
            </a:r>
            <a:r>
              <a:rPr lang="en-US" altLang="zh-CN" sz="1800" dirty="0">
                <a:latin typeface="Helvetica" charset="0"/>
                <a:ea typeface="ＭＳ Ｐゴシック" charset="0"/>
              </a:rPr>
              <a:t>2013</a:t>
            </a:r>
            <a:endParaRPr lang="en-US" sz="1800" dirty="0">
              <a:latin typeface="Helvetica" charset="0"/>
              <a:ea typeface="ＭＳ Ｐゴシック" charset="0"/>
            </a:endParaRPr>
          </a:p>
          <a:p>
            <a:pPr lvl="1" eaLnBrk="1" hangingPunct="1">
              <a:defRPr/>
            </a:pPr>
            <a:r>
              <a:rPr lang="en-US" sz="1800" dirty="0">
                <a:latin typeface="Helvetica" charset="0"/>
                <a:ea typeface="ＭＳ Ｐゴシック" charset="0"/>
              </a:rPr>
              <a:t>Web: </a:t>
            </a:r>
            <a:r>
              <a:rPr lang="en-US" altLang="zh-CN" sz="1800" dirty="0" err="1">
                <a:latin typeface="Helvetica" charset="0"/>
                <a:ea typeface="ＭＳ Ｐゴシック" charset="0"/>
              </a:rPr>
              <a:t>people.</a:t>
            </a:r>
            <a:r>
              <a:rPr lang="en-US" sz="1800" dirty="0" err="1">
                <a:latin typeface="Helvetica" charset="0"/>
                <a:ea typeface="ＭＳ Ｐゴシック" charset="0"/>
              </a:rPr>
              <a:t>iiis</a:t>
            </a:r>
            <a:r>
              <a:rPr lang="en-US" altLang="zh-CN" sz="1800" dirty="0" err="1">
                <a:latin typeface="Helvetica" charset="0"/>
                <a:ea typeface="ＭＳ Ｐゴシック" charset="0"/>
              </a:rPr>
              <a:t>.tsinghua.edu.cn</a:t>
            </a:r>
            <a:r>
              <a:rPr lang="en-US" altLang="zh-CN" sz="1800" dirty="0">
                <a:latin typeface="Helvetica" charset="0"/>
                <a:ea typeface="ＭＳ Ｐゴシック" charset="0"/>
              </a:rPr>
              <a:t>/~</a:t>
            </a:r>
            <a:r>
              <a:rPr lang="en-US" altLang="zh-CN" sz="1800" dirty="0" err="1">
                <a:latin typeface="Helvetica" charset="0"/>
                <a:ea typeface="ＭＳ Ｐゴシック" charset="0"/>
              </a:rPr>
              <a:t>weixu</a:t>
            </a:r>
            <a:endParaRPr lang="en-US" sz="1800" dirty="0">
              <a:latin typeface="Helvetica" charset="0"/>
              <a:ea typeface="ＭＳ Ｐゴシック" charset="0"/>
            </a:endParaRPr>
          </a:p>
          <a:p>
            <a:pPr>
              <a:defRPr/>
            </a:pPr>
            <a:endParaRPr lang="en-US" sz="1800" dirty="0">
              <a:latin typeface="Helvetica" charset="0"/>
              <a:ea typeface="ＭＳ Ｐゴシック" charset="0"/>
              <a:cs typeface="ＭＳ Ｐゴシック" charset="0"/>
            </a:endParaRPr>
          </a:p>
          <a:p>
            <a:pPr>
              <a:defRPr/>
            </a:pPr>
            <a:r>
              <a:rPr lang="en-US" sz="1800" dirty="0">
                <a:latin typeface="Helvetica" charset="0"/>
                <a:ea typeface="ＭＳ Ｐゴシック" charset="0"/>
                <a:cs typeface="ＭＳ Ｐゴシック" charset="0"/>
              </a:rPr>
              <a:t>Background</a:t>
            </a:r>
            <a:r>
              <a:rPr lang="en-US" altLang="zh-CN" sz="1800" dirty="0">
                <a:latin typeface="Helvetica" charset="0"/>
                <a:ea typeface="ＭＳ Ｐゴシック" charset="0"/>
                <a:cs typeface="ＭＳ Ｐゴシック" charset="0"/>
              </a:rPr>
              <a:t>:</a:t>
            </a:r>
          </a:p>
          <a:p>
            <a:pPr lvl="1">
              <a:defRPr/>
            </a:pPr>
            <a:r>
              <a:rPr lang="en-US" altLang="zh-CN" sz="1800" dirty="0">
                <a:latin typeface="Helvetica" charset="0"/>
                <a:ea typeface="ＭＳ Ｐゴシック" charset="0"/>
                <a:cs typeface="ＭＳ Ｐゴシック" charset="0"/>
              </a:rPr>
              <a:t>Tsinghua</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(1999)</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-&gt;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Univ.</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of</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Penn.</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(undergrad)</a:t>
            </a:r>
            <a:endParaRPr lang="en-US" sz="1800" dirty="0">
              <a:latin typeface="Helvetica" charset="0"/>
              <a:ea typeface="ＭＳ Ｐゴシック" charset="0"/>
              <a:cs typeface="ＭＳ Ｐゴシック" charset="0"/>
            </a:endParaRPr>
          </a:p>
          <a:p>
            <a:pPr lvl="1">
              <a:defRPr/>
            </a:pPr>
            <a:r>
              <a:rPr lang="en-US" altLang="zh-CN" sz="1800" dirty="0">
                <a:latin typeface="Helvetica" charset="0"/>
                <a:ea typeface="ＭＳ Ｐゴシック" charset="0"/>
                <a:cs typeface="ＭＳ Ｐゴシック" charset="0"/>
              </a:rPr>
              <a:t>UC</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Berkeley</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t>
            </a:r>
            <a:r>
              <a:rPr lang="en-US" altLang="zh-CN" sz="1800" dirty="0" err="1">
                <a:latin typeface="Helvetica" charset="0"/>
                <a:ea typeface="ＭＳ Ｐゴシック" charset="0"/>
                <a:cs typeface="ＭＳ Ｐゴシック" charset="0"/>
              </a:rPr>
              <a:t>Ph.d.</a:t>
            </a:r>
            <a:r>
              <a:rPr lang="en-US" altLang="zh-CN" sz="1800" dirty="0">
                <a:latin typeface="Helvetica" charset="0"/>
                <a:ea typeface="ＭＳ Ｐゴシック" charset="0"/>
                <a:cs typeface="ＭＳ Ｐゴシック" charset="0"/>
              </a:rPr>
              <a:t>)</a:t>
            </a:r>
            <a:r>
              <a:rPr lang="zh-CN" altLang="en-US" sz="1800" dirty="0">
                <a:latin typeface="Helvetica" charset="0"/>
                <a:ea typeface="ＭＳ Ｐゴシック" charset="0"/>
                <a:cs typeface="ＭＳ Ｐゴシック" charset="0"/>
              </a:rPr>
              <a:t> </a:t>
            </a:r>
            <a:endParaRPr lang="en-US" altLang="zh-CN" sz="1800" dirty="0">
              <a:latin typeface="Helvetica" charset="0"/>
              <a:ea typeface="ＭＳ Ｐゴシック" charset="0"/>
              <a:cs typeface="ＭＳ Ｐゴシック" charset="0"/>
            </a:endParaRPr>
          </a:p>
          <a:p>
            <a:pPr lvl="2">
              <a:defRPr/>
            </a:pPr>
            <a:r>
              <a:rPr lang="en-US" altLang="zh-CN" sz="1600" dirty="0">
                <a:latin typeface="Helvetica" charset="0"/>
                <a:ea typeface="ＭＳ Ｐゴシック" charset="0"/>
                <a:cs typeface="ＭＳ Ｐゴシック" charset="0"/>
              </a:rPr>
              <a:t>Adviser:</a:t>
            </a:r>
            <a:r>
              <a:rPr lang="zh-CN" altLang="en-US" sz="1600" dirty="0">
                <a:latin typeface="Helvetica" charset="0"/>
                <a:ea typeface="ＭＳ Ｐゴシック" charset="0"/>
                <a:cs typeface="ＭＳ Ｐゴシック" charset="0"/>
              </a:rPr>
              <a:t> </a:t>
            </a:r>
            <a:r>
              <a:rPr lang="en-US" altLang="zh-CN" sz="1600" dirty="0">
                <a:latin typeface="Helvetica" charset="0"/>
                <a:ea typeface="ＭＳ Ｐゴシック" charset="0"/>
                <a:cs typeface="ＭＳ Ｐゴシック" charset="0"/>
              </a:rPr>
              <a:t>David</a:t>
            </a:r>
            <a:r>
              <a:rPr lang="zh-CN" altLang="en-US" sz="1600" dirty="0">
                <a:latin typeface="Helvetica" charset="0"/>
                <a:ea typeface="ＭＳ Ｐゴシック" charset="0"/>
                <a:cs typeface="ＭＳ Ｐゴシック" charset="0"/>
              </a:rPr>
              <a:t> </a:t>
            </a:r>
            <a:r>
              <a:rPr lang="en-US" altLang="zh-CN" sz="1600" dirty="0">
                <a:latin typeface="Helvetica" charset="0"/>
                <a:ea typeface="ＭＳ Ｐゴシック" charset="0"/>
                <a:cs typeface="ＭＳ Ｐゴシック" charset="0"/>
              </a:rPr>
              <a:t>Patterson</a:t>
            </a:r>
          </a:p>
          <a:p>
            <a:pPr lvl="1">
              <a:defRPr/>
            </a:pPr>
            <a:r>
              <a:rPr lang="en-US" altLang="zh-CN" sz="1800" dirty="0">
                <a:latin typeface="Helvetica" charset="0"/>
                <a:ea typeface="ＭＳ Ｐゴシック" charset="0"/>
                <a:cs typeface="ＭＳ Ｐゴシック" charset="0"/>
              </a:rPr>
              <a:t>Software</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engineer</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Google</a:t>
            </a:r>
          </a:p>
          <a:p>
            <a:pPr lvl="1">
              <a:defRPr/>
            </a:pPr>
            <a:r>
              <a:rPr lang="en-US" altLang="zh-CN" sz="1800" dirty="0">
                <a:latin typeface="Helvetica" charset="0"/>
                <a:ea typeface="ＭＳ Ｐゴシック" charset="0"/>
                <a:cs typeface="ＭＳ Ｐゴシック" charset="0"/>
              </a:rPr>
              <a:t>Teach</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at</a:t>
            </a:r>
            <a:r>
              <a:rPr lang="zh-CN" altLang="en-US" sz="1800" dirty="0">
                <a:latin typeface="Helvetica" charset="0"/>
                <a:ea typeface="ＭＳ Ｐゴシック" charset="0"/>
                <a:cs typeface="ＭＳ Ｐゴシック" charset="0"/>
              </a:rPr>
              <a:t> </a:t>
            </a:r>
            <a:r>
              <a:rPr lang="en-US" sz="1800" dirty="0">
                <a:latin typeface="Helvetica" charset="0"/>
                <a:ea typeface="ＭＳ Ｐゴシック" charset="0"/>
                <a:cs typeface="ＭＳ Ｐゴシック" charset="0"/>
              </a:rPr>
              <a:t>IIIS</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since</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2013</a:t>
            </a:r>
          </a:p>
          <a:p>
            <a:pPr lvl="1">
              <a:defRPr/>
            </a:pPr>
            <a:r>
              <a:rPr lang="en-US" altLang="zh-CN" sz="1800" dirty="0">
                <a:latin typeface="Helvetica" charset="0"/>
                <a:ea typeface="ＭＳ Ｐゴシック" charset="0"/>
                <a:cs typeface="ＭＳ Ｐゴシック" charset="0"/>
              </a:rPr>
              <a:t>Research: Distributed systems + data mining + fintech</a:t>
            </a:r>
          </a:p>
          <a:p>
            <a:pPr lvl="1">
              <a:defRPr/>
            </a:pPr>
            <a:r>
              <a:rPr lang="en-US" altLang="zh-CN" sz="1800" dirty="0">
                <a:latin typeface="Helvetica" charset="0"/>
                <a:ea typeface="ＭＳ Ｐゴシック" charset="0"/>
                <a:cs typeface="ＭＳ Ｐゴシック" charset="0"/>
              </a:rPr>
              <a:t>I</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also</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teach</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LLM</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application</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course</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distributed</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systems</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course</a:t>
            </a:r>
          </a:p>
          <a:p>
            <a:pPr>
              <a:defRPr/>
            </a:pPr>
            <a:endParaRPr lang="en-US" altLang="zh-CN" sz="1800" dirty="0">
              <a:latin typeface="Helvetica" charset="0"/>
              <a:ea typeface="ＭＳ Ｐゴシック" charset="0"/>
              <a:cs typeface="ＭＳ Ｐゴシック" charset="0"/>
            </a:endParaRPr>
          </a:p>
          <a:p>
            <a:pPr>
              <a:defRPr/>
            </a:pPr>
            <a:r>
              <a:rPr lang="en-US" altLang="zh-CN" sz="1800" dirty="0">
                <a:latin typeface="Helvetica" charset="0"/>
                <a:ea typeface="ＭＳ Ｐゴシック" charset="0"/>
                <a:cs typeface="ＭＳ Ｐゴシック" charset="0"/>
              </a:rPr>
              <a:t>Industry</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Experience:</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I</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am</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an</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engineer,</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not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scientist</a:t>
            </a:r>
          </a:p>
          <a:p>
            <a:pPr lvl="1">
              <a:defRPr/>
            </a:pPr>
            <a:r>
              <a:rPr lang="en-US" altLang="zh-CN" sz="1800" dirty="0" err="1">
                <a:latin typeface="Helvetica" charset="0"/>
                <a:ea typeface="ＭＳ Ｐゴシック" charset="0"/>
                <a:cs typeface="ＭＳ Ｐゴシック" charset="0"/>
              </a:rPr>
              <a:t>Youdao</a:t>
            </a:r>
            <a:r>
              <a:rPr lang="en-US" altLang="zh-CN" sz="1800" dirty="0">
                <a:latin typeface="Helvetica" charset="0"/>
                <a:ea typeface="ＭＳ Ｐゴシック" charset="0"/>
                <a:cs typeface="ＭＳ Ｐゴシック" charset="0"/>
              </a:rPr>
              <a: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Google</a:t>
            </a:r>
          </a:p>
          <a:p>
            <a:pPr lvl="1">
              <a:defRPr/>
            </a:pPr>
            <a:r>
              <a:rPr lang="en-US" altLang="zh-CN" sz="1800" dirty="0">
                <a:latin typeface="Helvetica" charset="0"/>
                <a:ea typeface="ＭＳ Ｐゴシック" charset="0"/>
                <a:cs typeface="ＭＳ Ｐゴシック" charset="0"/>
              </a:rPr>
              <a:t>Startup</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and</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investment</a:t>
            </a:r>
            <a:r>
              <a:rPr lang="zh-CN" altLang="en-US" sz="1800" dirty="0">
                <a:latin typeface="Helvetica" charset="0"/>
                <a:ea typeface="ＭＳ Ｐゴシック" charset="0"/>
                <a:cs typeface="ＭＳ Ｐゴシック" charset="0"/>
              </a:rPr>
              <a:t> </a:t>
            </a:r>
            <a:r>
              <a:rPr lang="en-US" altLang="zh-CN" sz="1800" dirty="0">
                <a:latin typeface="Helvetica" charset="0"/>
                <a:ea typeface="ＭＳ Ｐゴシック" charset="0"/>
                <a:cs typeface="ＭＳ Ｐゴシック" charset="0"/>
              </a:rPr>
              <a:t>experiences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94FD4-470E-D34D-9FA0-B3F0CD461346}"/>
              </a:ext>
            </a:extLst>
          </p:cNvPr>
          <p:cNvSpPr>
            <a:spLocks noGrp="1"/>
          </p:cNvSpPr>
          <p:nvPr>
            <p:ph type="title"/>
          </p:nvPr>
        </p:nvSpPr>
        <p:spPr/>
        <p:txBody>
          <a:bodyPr/>
          <a:lstStyle/>
          <a:p>
            <a:r>
              <a:rPr kumimoji="1" lang="en-US" altLang="zh-CN" dirty="0"/>
              <a:t>Useful</a:t>
            </a:r>
            <a:r>
              <a:rPr kumimoji="1" lang="zh-CN" altLang="en-US" dirty="0"/>
              <a:t> </a:t>
            </a:r>
            <a:r>
              <a:rPr kumimoji="1" lang="en-US" altLang="zh-CN" dirty="0"/>
              <a:t>terminal</a:t>
            </a:r>
            <a:r>
              <a:rPr kumimoji="1" lang="zh-CN" altLang="en-US" dirty="0"/>
              <a:t> </a:t>
            </a:r>
            <a:r>
              <a:rPr kumimoji="1" lang="en-US" altLang="zh-CN" dirty="0"/>
              <a:t>shortcut</a:t>
            </a:r>
            <a:r>
              <a:rPr kumimoji="1" lang="zh-CN" altLang="en-US" dirty="0"/>
              <a:t> </a:t>
            </a:r>
            <a:r>
              <a:rPr kumimoji="1" lang="en-US" altLang="zh-CN" dirty="0"/>
              <a:t>keys</a:t>
            </a:r>
            <a:endParaRPr kumimoji="1" lang="zh-CN" altLang="en-US" dirty="0"/>
          </a:p>
        </p:txBody>
      </p:sp>
      <p:sp>
        <p:nvSpPr>
          <p:cNvPr id="3" name="内容占位符 2">
            <a:extLst>
              <a:ext uri="{FF2B5EF4-FFF2-40B4-BE49-F238E27FC236}">
                <a16:creationId xmlns:a16="http://schemas.microsoft.com/office/drawing/2014/main" id="{F73F3967-D241-2640-819E-F427D70F1085}"/>
              </a:ext>
            </a:extLst>
          </p:cNvPr>
          <p:cNvSpPr>
            <a:spLocks noGrp="1"/>
          </p:cNvSpPr>
          <p:nvPr>
            <p:ph idx="1"/>
          </p:nvPr>
        </p:nvSpPr>
        <p:spPr/>
        <p:txBody>
          <a:bodyPr/>
          <a:lstStyle/>
          <a:p>
            <a:r>
              <a:rPr kumimoji="1" lang="en-US" altLang="zh-CN" dirty="0"/>
              <a:t>&lt;tab&gt;</a:t>
            </a:r>
          </a:p>
          <a:p>
            <a:r>
              <a:rPr kumimoji="1" lang="en-US" altLang="zh-CN" dirty="0"/>
              <a:t>&lt;ctrl-R&gt;</a:t>
            </a:r>
          </a:p>
          <a:p>
            <a:r>
              <a:rPr kumimoji="1" lang="en-US" altLang="zh-CN" dirty="0"/>
              <a:t>&lt;Ctrl-C&gt;</a:t>
            </a:r>
            <a:r>
              <a:rPr kumimoji="1" lang="zh-CN" altLang="en-US" dirty="0"/>
              <a:t> </a:t>
            </a:r>
            <a:r>
              <a:rPr kumimoji="1" lang="en-US" altLang="zh-CN" dirty="0"/>
              <a:t>=</a:t>
            </a:r>
            <a:r>
              <a:rPr kumimoji="1" lang="zh-CN" altLang="en-US" dirty="0"/>
              <a:t> </a:t>
            </a:r>
            <a:r>
              <a:rPr kumimoji="1" lang="en-US" altLang="zh-CN" dirty="0"/>
              <a:t>SIGINT</a:t>
            </a:r>
          </a:p>
          <a:p>
            <a:r>
              <a:rPr kumimoji="1" lang="en-US" altLang="zh-CN" dirty="0"/>
              <a:t>&lt;Ctrl-Z&gt;</a:t>
            </a:r>
            <a:r>
              <a:rPr kumimoji="1" lang="zh-CN" altLang="en-US" dirty="0"/>
              <a:t> </a:t>
            </a:r>
            <a:r>
              <a:rPr kumimoji="1" lang="en-US" altLang="zh-CN" dirty="0"/>
              <a:t>=</a:t>
            </a:r>
            <a:r>
              <a:rPr kumimoji="1" lang="zh-CN" altLang="en-US" dirty="0"/>
              <a:t> </a:t>
            </a:r>
            <a:r>
              <a:rPr kumimoji="1" lang="en-US" altLang="zh-CN" dirty="0"/>
              <a:t>SIGSTP</a:t>
            </a:r>
            <a:r>
              <a:rPr kumimoji="1" lang="zh-CN" altLang="en-US" dirty="0"/>
              <a:t> </a:t>
            </a:r>
            <a:r>
              <a:rPr kumimoji="1" lang="en-US" altLang="zh-CN" dirty="0"/>
              <a:t>(background)</a:t>
            </a:r>
          </a:p>
          <a:p>
            <a:r>
              <a:rPr kumimoji="1" lang="en-US" altLang="zh-CN" dirty="0"/>
              <a:t>&lt;Ctrl-D&gt;</a:t>
            </a:r>
            <a:r>
              <a:rPr kumimoji="1" lang="zh-CN" altLang="en-US" dirty="0"/>
              <a:t> </a:t>
            </a:r>
            <a:r>
              <a:rPr kumimoji="1" lang="en-US" altLang="zh-CN" dirty="0"/>
              <a:t>=</a:t>
            </a:r>
            <a:r>
              <a:rPr kumimoji="1" lang="zh-CN" altLang="en-US" dirty="0"/>
              <a:t> </a:t>
            </a:r>
            <a:r>
              <a:rPr kumimoji="1" lang="en-US" altLang="zh-CN" dirty="0"/>
              <a:t>&lt;EOF&gt;</a:t>
            </a:r>
          </a:p>
          <a:p>
            <a:r>
              <a:rPr kumimoji="1" lang="en-US" altLang="zh-CN" dirty="0"/>
              <a:t>&lt;Ctrl-A/E&gt;</a:t>
            </a:r>
            <a:r>
              <a:rPr kumimoji="1" lang="zh-CN" altLang="en-US" dirty="0"/>
              <a:t> </a:t>
            </a:r>
            <a:r>
              <a:rPr kumimoji="1" lang="en-US" altLang="zh-CN" dirty="0"/>
              <a:t>=</a:t>
            </a:r>
            <a:r>
              <a:rPr kumimoji="1" lang="zh-CN" altLang="en-US" dirty="0"/>
              <a:t> </a:t>
            </a:r>
            <a:r>
              <a:rPr kumimoji="1" lang="en-US" altLang="zh-CN" dirty="0"/>
              <a:t>move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beginning/end</a:t>
            </a:r>
            <a:r>
              <a:rPr kumimoji="1" lang="zh-CN" altLang="en-US" dirty="0"/>
              <a:t> </a:t>
            </a:r>
            <a:r>
              <a:rPr kumimoji="1" lang="en-US" altLang="zh-CN" dirty="0"/>
              <a:t>of</a:t>
            </a:r>
            <a:r>
              <a:rPr kumimoji="1" lang="zh-CN" altLang="en-US" dirty="0"/>
              <a:t> </a:t>
            </a:r>
            <a:r>
              <a:rPr kumimoji="1" lang="en-US" altLang="zh-CN" dirty="0"/>
              <a:t>line</a:t>
            </a:r>
          </a:p>
          <a:p>
            <a:endParaRPr kumimoji="1" lang="zh-CN" altLang="en-US" dirty="0"/>
          </a:p>
        </p:txBody>
      </p:sp>
    </p:spTree>
    <p:extLst>
      <p:ext uri="{BB962C8B-B14F-4D97-AF65-F5344CB8AC3E}">
        <p14:creationId xmlns:p14="http://schemas.microsoft.com/office/powerpoint/2010/main" val="58902530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92CEE-F10D-E648-9CCB-24E84A6BFFDE}"/>
              </a:ext>
            </a:extLst>
          </p:cNvPr>
          <p:cNvSpPr>
            <a:spLocks noGrp="1"/>
          </p:cNvSpPr>
          <p:nvPr>
            <p:ph type="title"/>
          </p:nvPr>
        </p:nvSpPr>
        <p:spPr/>
        <p:txBody>
          <a:bodyPr/>
          <a:lstStyle/>
          <a:p>
            <a:r>
              <a:rPr kumimoji="1" lang="en-US" altLang="zh-CN" dirty="0"/>
              <a:t>Job</a:t>
            </a:r>
            <a:r>
              <a:rPr kumimoji="1" lang="zh-CN" altLang="en-US" dirty="0"/>
              <a:t> </a:t>
            </a:r>
            <a:r>
              <a:rPr kumimoji="1" lang="en-US" altLang="zh-CN" dirty="0"/>
              <a:t>Control</a:t>
            </a:r>
            <a:endParaRPr kumimoji="1" lang="zh-CN" altLang="en-US" dirty="0"/>
          </a:p>
        </p:txBody>
      </p:sp>
      <p:sp>
        <p:nvSpPr>
          <p:cNvPr id="3" name="内容占位符 2">
            <a:extLst>
              <a:ext uri="{FF2B5EF4-FFF2-40B4-BE49-F238E27FC236}">
                <a16:creationId xmlns:a16="http://schemas.microsoft.com/office/drawing/2014/main" id="{CBA1B26A-4D08-0E41-9ED1-B1FBFC88514A}"/>
              </a:ext>
            </a:extLst>
          </p:cNvPr>
          <p:cNvSpPr>
            <a:spLocks noGrp="1"/>
          </p:cNvSpPr>
          <p:nvPr>
            <p:ph idx="1"/>
          </p:nvPr>
        </p:nvSpPr>
        <p:spPr>
          <a:xfrm>
            <a:off x="609600" y="914400"/>
            <a:ext cx="7924800" cy="5105400"/>
          </a:xfrm>
        </p:spPr>
        <p:txBody>
          <a:bodyPr>
            <a:normAutofit fontScale="92500" lnSpcReduction="10000"/>
          </a:bodyPr>
          <a:lstStyle/>
          <a:p>
            <a:r>
              <a:rPr kumimoji="1" lang="en-US" altLang="zh-CN" dirty="0"/>
              <a:t>Kill</a:t>
            </a:r>
            <a:r>
              <a:rPr kumimoji="1" lang="zh-CN" altLang="en-US" dirty="0"/>
              <a:t> </a:t>
            </a:r>
            <a:r>
              <a:rPr kumimoji="1" lang="en-US" altLang="zh-CN" dirty="0"/>
              <a:t>command</a:t>
            </a:r>
          </a:p>
          <a:p>
            <a:pPr lvl="1"/>
            <a:r>
              <a:rPr kumimoji="1" lang="en-US" altLang="zh-CN" dirty="0"/>
              <a:t>Sending</a:t>
            </a:r>
            <a:r>
              <a:rPr kumimoji="1" lang="zh-CN" altLang="en-US" dirty="0"/>
              <a:t> </a:t>
            </a:r>
            <a:r>
              <a:rPr kumimoji="1" lang="en-US" altLang="zh-CN" dirty="0"/>
              <a:t>a</a:t>
            </a:r>
            <a:r>
              <a:rPr kumimoji="1" lang="zh-CN" altLang="en-US" dirty="0"/>
              <a:t> </a:t>
            </a:r>
            <a:r>
              <a:rPr kumimoji="1" lang="en-US" altLang="zh-CN" dirty="0"/>
              <a:t>signal</a:t>
            </a:r>
          </a:p>
          <a:p>
            <a:pPr lvl="1"/>
            <a:r>
              <a:rPr kumimoji="1" lang="en-US" altLang="zh-CN" dirty="0">
                <a:latin typeface="Prestige Elite Std" panose="02060509020206020304" pitchFamily="49" charset="0"/>
              </a:rPr>
              <a:t>Ctrl-C</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SIGINT</a:t>
            </a:r>
          </a:p>
          <a:p>
            <a:pPr lvl="1"/>
            <a:endParaRPr kumimoji="1" lang="en-US" altLang="zh-CN" dirty="0"/>
          </a:p>
          <a:p>
            <a:pPr lvl="1"/>
            <a:r>
              <a:rPr kumimoji="1" lang="en-US" altLang="zh-CN" dirty="0">
                <a:latin typeface="Prestige Elite Std" panose="02060509020206020304" pitchFamily="49" charset="0"/>
              </a:rPr>
              <a:t>Ctrl-\ = SIGQUIT</a:t>
            </a:r>
          </a:p>
          <a:p>
            <a:pPr lvl="1"/>
            <a:r>
              <a:rPr kumimoji="1" lang="en-US" altLang="zh-CN" dirty="0">
                <a:latin typeface="Prestige Elite Std" panose="02060509020206020304" pitchFamily="49" charset="0"/>
              </a:rPr>
              <a:t>kill –TERM</a:t>
            </a:r>
            <a:r>
              <a:rPr kumimoji="1" lang="zh-CN" altLang="en-US" dirty="0">
                <a:latin typeface="Prestige Elite Std" panose="02060509020206020304" pitchFamily="49" charset="0"/>
              </a:rPr>
              <a:t> </a:t>
            </a:r>
            <a:r>
              <a:rPr kumimoji="1" lang="en-US" altLang="zh-CN" dirty="0"/>
              <a:t>(default)</a:t>
            </a:r>
          </a:p>
          <a:p>
            <a:endParaRPr kumimoji="1" lang="en-US" altLang="zh-CN" dirty="0"/>
          </a:p>
          <a:p>
            <a:r>
              <a:rPr kumimoji="1" lang="en-US" altLang="zh-CN" dirty="0"/>
              <a:t>Stop and background</a:t>
            </a:r>
          </a:p>
          <a:p>
            <a:pPr lvl="1"/>
            <a:r>
              <a:rPr kumimoji="1" lang="en-US" altLang="zh-CN" dirty="0"/>
              <a:t>Ctrl-Z = SIGSTOP</a:t>
            </a:r>
          </a:p>
          <a:p>
            <a:pPr lvl="1"/>
            <a:endParaRPr kumimoji="1" lang="en-US" altLang="zh-CN" dirty="0"/>
          </a:p>
          <a:p>
            <a:r>
              <a:rPr kumimoji="1" lang="en-US" altLang="zh-CN" dirty="0"/>
              <a:t>Background</a:t>
            </a:r>
            <a:r>
              <a:rPr kumimoji="1" lang="zh-CN" altLang="en-US" dirty="0"/>
              <a:t> </a:t>
            </a:r>
            <a:r>
              <a:rPr kumimoji="1" lang="en-US" altLang="zh-CN" dirty="0"/>
              <a:t>job</a:t>
            </a:r>
          </a:p>
          <a:p>
            <a:pPr lvl="1"/>
            <a:r>
              <a:rPr kumimoji="1" lang="en-US" altLang="zh-CN" dirty="0"/>
              <a:t>Cannot</a:t>
            </a:r>
            <a:r>
              <a:rPr kumimoji="1" lang="zh-CN" altLang="en-US" dirty="0"/>
              <a:t> </a:t>
            </a:r>
            <a:r>
              <a:rPr kumimoji="1" lang="en-US" altLang="zh-CN" dirty="0"/>
              <a:t>output</a:t>
            </a:r>
            <a:r>
              <a:rPr kumimoji="1" lang="zh-CN" altLang="en-US" dirty="0"/>
              <a:t> </a:t>
            </a:r>
            <a:r>
              <a:rPr kumimoji="1" lang="en-US" altLang="zh-CN" dirty="0"/>
              <a:t>to</a:t>
            </a:r>
            <a:r>
              <a:rPr kumimoji="1" lang="zh-CN" altLang="en-US" dirty="0"/>
              <a:t> </a:t>
            </a:r>
            <a:r>
              <a:rPr kumimoji="1" lang="en-US" altLang="zh-CN" dirty="0"/>
              <a:t>terminal!</a:t>
            </a:r>
            <a:r>
              <a:rPr kumimoji="1" lang="zh-CN" altLang="en-US" dirty="0"/>
              <a:t>  </a:t>
            </a:r>
            <a:r>
              <a:rPr kumimoji="1" lang="en-US" altLang="zh-CN" dirty="0"/>
              <a:t>(blocks</a:t>
            </a:r>
            <a:r>
              <a:rPr kumimoji="1" lang="zh-CN" altLang="en-US" dirty="0"/>
              <a:t> </a:t>
            </a:r>
            <a:r>
              <a:rPr kumimoji="1" lang="en-US" altLang="zh-CN" dirty="0"/>
              <a:t>when</a:t>
            </a:r>
            <a:r>
              <a:rPr kumimoji="1" lang="zh-CN" altLang="en-US" dirty="0"/>
              <a:t> </a:t>
            </a:r>
            <a:r>
              <a:rPr kumimoji="1" lang="en-US" altLang="zh-CN" dirty="0"/>
              <a:t>trying</a:t>
            </a:r>
            <a:r>
              <a:rPr kumimoji="1" lang="zh-CN" altLang="en-US" dirty="0"/>
              <a:t> </a:t>
            </a:r>
            <a:r>
              <a:rPr kumimoji="1" lang="en-US" altLang="zh-CN" dirty="0"/>
              <a:t>to</a:t>
            </a:r>
            <a:r>
              <a:rPr kumimoji="1" lang="zh-CN" altLang="en-US" dirty="0"/>
              <a:t> </a:t>
            </a:r>
            <a:r>
              <a:rPr kumimoji="1" lang="en-US" altLang="zh-CN" dirty="0"/>
              <a:t>write</a:t>
            </a:r>
            <a:r>
              <a:rPr kumimoji="1" lang="zh-CN" altLang="en-US" dirty="0"/>
              <a:t> </a:t>
            </a:r>
            <a:r>
              <a:rPr kumimoji="1" lang="en-US" altLang="zh-CN" dirty="0"/>
              <a:t>to</a:t>
            </a:r>
            <a:r>
              <a:rPr kumimoji="1" lang="zh-CN" altLang="en-US" dirty="0"/>
              <a:t> </a:t>
            </a:r>
            <a:r>
              <a:rPr kumimoji="1" lang="en-US" altLang="zh-CN" dirty="0"/>
              <a:t>terminal)</a:t>
            </a:r>
          </a:p>
          <a:p>
            <a:pPr lvl="1"/>
            <a:r>
              <a:rPr kumimoji="1" lang="en-US" altLang="zh-CN" dirty="0"/>
              <a:t>Thus</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redirect</a:t>
            </a:r>
          </a:p>
        </p:txBody>
      </p:sp>
      <p:pic>
        <p:nvPicPr>
          <p:cNvPr id="4" name="图片 3">
            <a:extLst>
              <a:ext uri="{FF2B5EF4-FFF2-40B4-BE49-F238E27FC236}">
                <a16:creationId xmlns:a16="http://schemas.microsoft.com/office/drawing/2014/main" id="{22D0E280-479E-2D42-964B-060D8AAC36D6}"/>
              </a:ext>
            </a:extLst>
          </p:cNvPr>
          <p:cNvPicPr>
            <a:picLocks noChangeAspect="1"/>
          </p:cNvPicPr>
          <p:nvPr/>
        </p:nvPicPr>
        <p:blipFill>
          <a:blip r:embed="rId2"/>
          <a:stretch>
            <a:fillRect/>
          </a:stretch>
        </p:blipFill>
        <p:spPr>
          <a:xfrm>
            <a:off x="4267200" y="999067"/>
            <a:ext cx="4524483" cy="2438400"/>
          </a:xfrm>
          <a:prstGeom prst="rect">
            <a:avLst/>
          </a:prstGeom>
        </p:spPr>
      </p:pic>
    </p:spTree>
    <p:extLst>
      <p:ext uri="{BB962C8B-B14F-4D97-AF65-F5344CB8AC3E}">
        <p14:creationId xmlns:p14="http://schemas.microsoft.com/office/powerpoint/2010/main" val="283812502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0BC13-AD87-2440-9C80-37CBFC8C41A0}"/>
              </a:ext>
            </a:extLst>
          </p:cNvPr>
          <p:cNvSpPr>
            <a:spLocks noGrp="1"/>
          </p:cNvSpPr>
          <p:nvPr>
            <p:ph type="title"/>
          </p:nvPr>
        </p:nvSpPr>
        <p:spPr/>
        <p:txBody>
          <a:bodyPr/>
          <a:lstStyle/>
          <a:p>
            <a:r>
              <a:rPr kumimoji="1" lang="en-US" altLang="zh-CN" dirty="0"/>
              <a:t>Job Control Demo</a:t>
            </a:r>
            <a:endParaRPr kumimoji="1" lang="zh-CN" altLang="en-US" dirty="0"/>
          </a:p>
        </p:txBody>
      </p:sp>
      <p:sp>
        <p:nvSpPr>
          <p:cNvPr id="3" name="内容占位符 2">
            <a:extLst>
              <a:ext uri="{FF2B5EF4-FFF2-40B4-BE49-F238E27FC236}">
                <a16:creationId xmlns:a16="http://schemas.microsoft.com/office/drawing/2014/main" id="{E3FCD557-9C0B-7C40-873A-2CE825B994A7}"/>
              </a:ext>
            </a:extLst>
          </p:cNvPr>
          <p:cNvSpPr>
            <a:spLocks noGrp="1"/>
          </p:cNvSpPr>
          <p:nvPr>
            <p:ph idx="1"/>
          </p:nvPr>
        </p:nvSpPr>
        <p:spPr/>
        <p:txBody>
          <a:bodyPr>
            <a:normAutofit fontScale="32500" lnSpcReduction="20000"/>
          </a:bodyPr>
          <a:lstStyle/>
          <a:p>
            <a:r>
              <a:rPr kumimoji="1" lang="en-US" altLang="zh-CN" dirty="0"/>
              <a:t>$ sleep 1000</a:t>
            </a:r>
          </a:p>
          <a:p>
            <a:r>
              <a:rPr kumimoji="1" lang="en-US" altLang="zh-CN" dirty="0"/>
              <a:t>^Z</a:t>
            </a:r>
          </a:p>
          <a:p>
            <a:r>
              <a:rPr kumimoji="1" lang="en-US" altLang="zh-CN" dirty="0"/>
              <a:t>[1]  + 18653 suspended  sleep 1000</a:t>
            </a:r>
          </a:p>
          <a:p>
            <a:endParaRPr kumimoji="1" lang="en-US" altLang="zh-CN" dirty="0"/>
          </a:p>
          <a:p>
            <a:r>
              <a:rPr kumimoji="1" lang="en-US" altLang="zh-CN" dirty="0"/>
              <a:t>$ </a:t>
            </a:r>
            <a:r>
              <a:rPr kumimoji="1" lang="en-US" altLang="zh-CN" dirty="0" err="1"/>
              <a:t>nohup</a:t>
            </a:r>
            <a:r>
              <a:rPr kumimoji="1" lang="en-US" altLang="zh-CN" dirty="0"/>
              <a:t> sleep 2000 &amp;</a:t>
            </a:r>
          </a:p>
          <a:p>
            <a:r>
              <a:rPr kumimoji="1" lang="en-US" altLang="zh-CN" dirty="0"/>
              <a:t>[2] 18745</a:t>
            </a:r>
          </a:p>
          <a:p>
            <a:r>
              <a:rPr kumimoji="1" lang="en-US" altLang="zh-CN" dirty="0"/>
              <a:t>appending output to </a:t>
            </a:r>
            <a:r>
              <a:rPr kumimoji="1" lang="en-US" altLang="zh-CN" dirty="0" err="1"/>
              <a:t>nohup.out</a:t>
            </a:r>
            <a:endParaRPr kumimoji="1" lang="en-US" altLang="zh-CN" dirty="0"/>
          </a:p>
          <a:p>
            <a:endParaRPr kumimoji="1" lang="en-US" altLang="zh-CN" dirty="0"/>
          </a:p>
          <a:p>
            <a:r>
              <a:rPr kumimoji="1" lang="en-US" altLang="zh-CN" dirty="0"/>
              <a:t>$ jobs</a:t>
            </a:r>
          </a:p>
          <a:p>
            <a:r>
              <a:rPr kumimoji="1" lang="en-US" altLang="zh-CN" dirty="0"/>
              <a:t>[1]  + suspended  sleep 1000</a:t>
            </a:r>
          </a:p>
          <a:p>
            <a:r>
              <a:rPr kumimoji="1" lang="en-US" altLang="zh-CN" dirty="0"/>
              <a:t>[2]  - running    </a:t>
            </a:r>
            <a:r>
              <a:rPr kumimoji="1" lang="en-US" altLang="zh-CN" dirty="0" err="1"/>
              <a:t>nohup</a:t>
            </a:r>
            <a:r>
              <a:rPr kumimoji="1" lang="en-US" altLang="zh-CN" dirty="0"/>
              <a:t> sleep 2000</a:t>
            </a:r>
          </a:p>
          <a:p>
            <a:endParaRPr kumimoji="1" lang="en-US" altLang="zh-CN" dirty="0"/>
          </a:p>
          <a:p>
            <a:r>
              <a:rPr kumimoji="1" lang="en-US" altLang="zh-CN" dirty="0"/>
              <a:t>$ </a:t>
            </a:r>
            <a:r>
              <a:rPr kumimoji="1" lang="en-US" altLang="zh-CN" dirty="0" err="1"/>
              <a:t>bg</a:t>
            </a:r>
            <a:r>
              <a:rPr kumimoji="1" lang="en-US" altLang="zh-CN" dirty="0"/>
              <a:t> %1</a:t>
            </a:r>
          </a:p>
          <a:p>
            <a:r>
              <a:rPr kumimoji="1" lang="en-US" altLang="zh-CN" dirty="0"/>
              <a:t>[1]  - 18653 continued  sleep 1000</a:t>
            </a:r>
          </a:p>
          <a:p>
            <a:endParaRPr kumimoji="1" lang="en-US" altLang="zh-CN" dirty="0"/>
          </a:p>
          <a:p>
            <a:r>
              <a:rPr kumimoji="1" lang="en-US" altLang="zh-CN" dirty="0"/>
              <a:t>$ jobs</a:t>
            </a:r>
          </a:p>
          <a:p>
            <a:r>
              <a:rPr kumimoji="1" lang="en-US" altLang="zh-CN" dirty="0"/>
              <a:t>[1]  - running    sleep 1000</a:t>
            </a:r>
          </a:p>
          <a:p>
            <a:r>
              <a:rPr kumimoji="1" lang="en-US" altLang="zh-CN" dirty="0"/>
              <a:t>[2]  + running    </a:t>
            </a:r>
            <a:r>
              <a:rPr kumimoji="1" lang="en-US" altLang="zh-CN" dirty="0" err="1"/>
              <a:t>nohup</a:t>
            </a:r>
            <a:r>
              <a:rPr kumimoji="1" lang="en-US" altLang="zh-CN" dirty="0"/>
              <a:t> sleep 2000</a:t>
            </a:r>
          </a:p>
          <a:p>
            <a:endParaRPr kumimoji="1" lang="en-US" altLang="zh-CN" dirty="0"/>
          </a:p>
          <a:p>
            <a:r>
              <a:rPr kumimoji="1" lang="en-US" altLang="zh-CN" dirty="0"/>
              <a:t>$ kill -STOP %1</a:t>
            </a:r>
          </a:p>
          <a:p>
            <a:r>
              <a:rPr kumimoji="1" lang="en-US" altLang="zh-CN" dirty="0"/>
              <a:t>[1]  + 18653 suspended (signal)  sleep 1000</a:t>
            </a:r>
          </a:p>
          <a:p>
            <a:endParaRPr kumimoji="1" lang="en-US" altLang="zh-CN" dirty="0"/>
          </a:p>
          <a:p>
            <a:r>
              <a:rPr kumimoji="1" lang="en-US" altLang="zh-CN" dirty="0"/>
              <a:t>$ jobs</a:t>
            </a:r>
          </a:p>
          <a:p>
            <a:r>
              <a:rPr kumimoji="1" lang="en-US" altLang="zh-CN" dirty="0"/>
              <a:t>[1]  + suspended (signal)  sleep 1000</a:t>
            </a:r>
          </a:p>
          <a:p>
            <a:r>
              <a:rPr kumimoji="1" lang="en-US" altLang="zh-CN" dirty="0"/>
              <a:t>[2]  - running    </a:t>
            </a:r>
            <a:r>
              <a:rPr kumimoji="1" lang="en-US" altLang="zh-CN" dirty="0" err="1"/>
              <a:t>nohup</a:t>
            </a:r>
            <a:r>
              <a:rPr kumimoji="1" lang="en-US" altLang="zh-CN" dirty="0"/>
              <a:t> sleep 2000</a:t>
            </a:r>
          </a:p>
          <a:p>
            <a:endParaRPr kumimoji="1" lang="en-US" altLang="zh-CN" dirty="0"/>
          </a:p>
          <a:p>
            <a:r>
              <a:rPr kumimoji="1" lang="en-US" altLang="zh-CN" dirty="0"/>
              <a:t>$ kill -SIGHUP %1</a:t>
            </a:r>
          </a:p>
          <a:p>
            <a:r>
              <a:rPr kumimoji="1" lang="en-US" altLang="zh-CN" dirty="0"/>
              <a:t>[1]  + 18653 </a:t>
            </a:r>
            <a:r>
              <a:rPr kumimoji="1" lang="en-US" altLang="zh-CN" dirty="0" err="1"/>
              <a:t>hangup</a:t>
            </a:r>
            <a:r>
              <a:rPr kumimoji="1" lang="en-US" altLang="zh-CN" dirty="0"/>
              <a:t>     sleep 1000</a:t>
            </a:r>
          </a:p>
          <a:p>
            <a:endParaRPr kumimoji="1" lang="en-US" altLang="zh-CN" dirty="0"/>
          </a:p>
          <a:p>
            <a:r>
              <a:rPr kumimoji="1" lang="en-US" altLang="zh-CN" dirty="0"/>
              <a:t>$ jobs</a:t>
            </a:r>
          </a:p>
          <a:p>
            <a:r>
              <a:rPr kumimoji="1" lang="en-US" altLang="zh-CN" dirty="0"/>
              <a:t>[2]  + running    </a:t>
            </a:r>
            <a:r>
              <a:rPr kumimoji="1" lang="en-US" altLang="zh-CN" dirty="0" err="1"/>
              <a:t>nohup</a:t>
            </a:r>
            <a:r>
              <a:rPr kumimoji="1" lang="en-US" altLang="zh-CN" dirty="0"/>
              <a:t> sleep 2000</a:t>
            </a:r>
          </a:p>
          <a:p>
            <a:endParaRPr kumimoji="1" lang="en-US" altLang="zh-CN" dirty="0"/>
          </a:p>
          <a:p>
            <a:r>
              <a:rPr kumimoji="1" lang="en-US" altLang="zh-CN" dirty="0"/>
              <a:t>$ kill -SIGHUP %2</a:t>
            </a:r>
          </a:p>
          <a:p>
            <a:endParaRPr kumimoji="1" lang="en-US" altLang="zh-CN" dirty="0"/>
          </a:p>
          <a:p>
            <a:r>
              <a:rPr kumimoji="1" lang="en-US" altLang="zh-CN" dirty="0"/>
              <a:t>$ jobs</a:t>
            </a:r>
          </a:p>
          <a:p>
            <a:r>
              <a:rPr kumimoji="1" lang="en-US" altLang="zh-CN" dirty="0"/>
              <a:t>[2]  + running    </a:t>
            </a:r>
            <a:r>
              <a:rPr kumimoji="1" lang="en-US" altLang="zh-CN" dirty="0" err="1"/>
              <a:t>nohup</a:t>
            </a:r>
            <a:r>
              <a:rPr kumimoji="1" lang="en-US" altLang="zh-CN" dirty="0"/>
              <a:t> sleep 2000</a:t>
            </a:r>
          </a:p>
          <a:p>
            <a:endParaRPr kumimoji="1" lang="en-US" altLang="zh-CN" dirty="0"/>
          </a:p>
          <a:p>
            <a:r>
              <a:rPr kumimoji="1" lang="en-US" altLang="zh-CN" dirty="0"/>
              <a:t>$ kill %2</a:t>
            </a:r>
          </a:p>
          <a:p>
            <a:r>
              <a:rPr kumimoji="1" lang="en-US" altLang="zh-CN" dirty="0"/>
              <a:t>[2]  + 18745 terminated  </a:t>
            </a:r>
            <a:r>
              <a:rPr kumimoji="1" lang="en-US" altLang="zh-CN" dirty="0" err="1"/>
              <a:t>nohup</a:t>
            </a:r>
            <a:r>
              <a:rPr kumimoji="1" lang="en-US" altLang="zh-CN" dirty="0"/>
              <a:t> sleep 2000</a:t>
            </a:r>
          </a:p>
          <a:p>
            <a:endParaRPr kumimoji="1" lang="en-US" altLang="zh-CN" dirty="0"/>
          </a:p>
          <a:p>
            <a:r>
              <a:rPr kumimoji="1" lang="en-US" altLang="zh-CN" dirty="0"/>
              <a:t>$ jobs</a:t>
            </a:r>
            <a:endParaRPr kumimoji="1" lang="zh-CN" altLang="en-US" dirty="0"/>
          </a:p>
        </p:txBody>
      </p:sp>
      <p:pic>
        <p:nvPicPr>
          <p:cNvPr id="4" name="图片 3">
            <a:extLst>
              <a:ext uri="{FF2B5EF4-FFF2-40B4-BE49-F238E27FC236}">
                <a16:creationId xmlns:a16="http://schemas.microsoft.com/office/drawing/2014/main" id="{66117CA2-D61A-8442-AE94-7F295AAF1C7B}"/>
              </a:ext>
            </a:extLst>
          </p:cNvPr>
          <p:cNvPicPr>
            <a:picLocks noChangeAspect="1"/>
          </p:cNvPicPr>
          <p:nvPr/>
        </p:nvPicPr>
        <p:blipFill>
          <a:blip r:embed="rId2"/>
          <a:stretch>
            <a:fillRect/>
          </a:stretch>
        </p:blipFill>
        <p:spPr>
          <a:xfrm>
            <a:off x="4724400" y="1782233"/>
            <a:ext cx="3290147" cy="2552700"/>
          </a:xfrm>
          <a:prstGeom prst="rect">
            <a:avLst/>
          </a:prstGeom>
        </p:spPr>
      </p:pic>
      <p:sp>
        <p:nvSpPr>
          <p:cNvPr id="5" name="矩形标注 4">
            <a:extLst>
              <a:ext uri="{FF2B5EF4-FFF2-40B4-BE49-F238E27FC236}">
                <a16:creationId xmlns:a16="http://schemas.microsoft.com/office/drawing/2014/main" id="{CD13A28E-BE69-F74D-8B17-5B465E54B372}"/>
              </a:ext>
            </a:extLst>
          </p:cNvPr>
          <p:cNvSpPr/>
          <p:nvPr/>
        </p:nvSpPr>
        <p:spPr bwMode="auto">
          <a:xfrm>
            <a:off x="4563533" y="838200"/>
            <a:ext cx="3695700" cy="723900"/>
          </a:xfrm>
          <a:prstGeom prst="wedgeRectCallout">
            <a:avLst>
              <a:gd name="adj1" fmla="val -116452"/>
              <a:gd name="adj2" fmla="val 39985"/>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err="1">
                <a:latin typeface="Prestige Elite Std" panose="02060509020206020304" pitchFamily="49" charset="0"/>
                <a:cs typeface="Helvetica"/>
              </a:rPr>
              <a:t>nohup</a:t>
            </a:r>
            <a:r>
              <a:rPr kumimoji="1" lang="zh-CN" altLang="en-US" b="0" dirty="0">
                <a:latin typeface="Helvetica"/>
                <a:cs typeface="Helvetica"/>
              </a:rPr>
              <a:t> </a:t>
            </a:r>
            <a:r>
              <a:rPr kumimoji="1" lang="en-US" altLang="zh-CN" b="0" dirty="0">
                <a:latin typeface="Helvetica"/>
                <a:cs typeface="Helvetica"/>
              </a:rPr>
              <a:t>keeps</a:t>
            </a:r>
            <a:r>
              <a:rPr kumimoji="1" lang="zh-CN" altLang="en-US" b="0" dirty="0">
                <a:latin typeface="Helvetica"/>
                <a:cs typeface="Helvetica"/>
              </a:rPr>
              <a:t> </a:t>
            </a:r>
            <a:r>
              <a:rPr kumimoji="1" lang="en-US" altLang="zh-CN" b="0" dirty="0">
                <a:latin typeface="Helvetica"/>
                <a:cs typeface="Helvetica"/>
              </a:rPr>
              <a:t>program</a:t>
            </a:r>
            <a:r>
              <a:rPr kumimoji="1" lang="zh-CN" altLang="en-US" b="0" dirty="0">
                <a:latin typeface="Helvetica"/>
                <a:cs typeface="Helvetica"/>
              </a:rPr>
              <a:t> </a:t>
            </a:r>
            <a:r>
              <a:rPr kumimoji="1" lang="en-US" altLang="zh-CN" b="0" dirty="0">
                <a:latin typeface="Helvetica"/>
                <a:cs typeface="Helvetica"/>
              </a:rPr>
              <a:t>running</a:t>
            </a:r>
            <a:r>
              <a:rPr kumimoji="1" lang="zh-CN" altLang="en-US" b="0" dirty="0">
                <a:latin typeface="Helvetica"/>
                <a:cs typeface="Helvetica"/>
              </a:rPr>
              <a:t> </a:t>
            </a:r>
            <a:r>
              <a:rPr kumimoji="1" lang="en-US" altLang="zh-CN" b="0" dirty="0">
                <a:latin typeface="Helvetica"/>
                <a:cs typeface="Helvetica"/>
              </a:rPr>
              <a:t>when</a:t>
            </a:r>
            <a:r>
              <a:rPr kumimoji="1" lang="zh-CN" altLang="en-US" b="0" dirty="0">
                <a:latin typeface="Helvetica"/>
                <a:cs typeface="Helvetica"/>
              </a:rPr>
              <a:t> </a:t>
            </a:r>
            <a:r>
              <a:rPr kumimoji="1" lang="en-US" altLang="zh-CN" b="0" dirty="0">
                <a:latin typeface="Helvetica"/>
                <a:cs typeface="Helvetica"/>
              </a:rPr>
              <a:t>you</a:t>
            </a:r>
            <a:r>
              <a:rPr kumimoji="1" lang="zh-CN" altLang="en-US" b="0" dirty="0">
                <a:latin typeface="Helvetica"/>
                <a:cs typeface="Helvetica"/>
              </a:rPr>
              <a:t> </a:t>
            </a:r>
            <a:r>
              <a:rPr kumimoji="1" lang="en-US" altLang="zh-CN" b="0" dirty="0">
                <a:latin typeface="Helvetica"/>
                <a:cs typeface="Helvetica"/>
              </a:rPr>
              <a:t>close</a:t>
            </a:r>
            <a:r>
              <a:rPr kumimoji="1" lang="zh-CN" altLang="en-US" b="0" dirty="0">
                <a:latin typeface="Helvetica"/>
                <a:cs typeface="Helvetica"/>
              </a:rPr>
              <a:t> </a:t>
            </a:r>
            <a:r>
              <a:rPr kumimoji="1" lang="en-US" altLang="zh-CN" b="0" dirty="0">
                <a:latin typeface="Helvetica"/>
                <a:cs typeface="Helvetica"/>
              </a:rPr>
              <a:t>the</a:t>
            </a:r>
            <a:r>
              <a:rPr kumimoji="1" lang="zh-CN" altLang="en-US" b="0" dirty="0">
                <a:latin typeface="Helvetica"/>
                <a:cs typeface="Helvetica"/>
              </a:rPr>
              <a:t> </a:t>
            </a:r>
            <a:r>
              <a:rPr kumimoji="1" lang="en-US" altLang="zh-CN" b="0" dirty="0">
                <a:latin typeface="Helvetica"/>
                <a:cs typeface="Helvetica"/>
              </a:rPr>
              <a:t>terminal</a:t>
            </a:r>
            <a:endParaRPr kumimoji="1" lang="zh-CN" altLang="en-US" b="0" dirty="0">
              <a:latin typeface="Helvetica"/>
              <a:cs typeface="Helvetica"/>
            </a:endParaRPr>
          </a:p>
        </p:txBody>
      </p:sp>
    </p:spTree>
    <p:extLst>
      <p:ext uri="{BB962C8B-B14F-4D97-AF65-F5344CB8AC3E}">
        <p14:creationId xmlns:p14="http://schemas.microsoft.com/office/powerpoint/2010/main" val="2281713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3EC5EE-B2D7-6044-B89B-A5807A724FF3}"/>
              </a:ext>
            </a:extLst>
          </p:cNvPr>
          <p:cNvSpPr>
            <a:spLocks noGrp="1"/>
          </p:cNvSpPr>
          <p:nvPr>
            <p:ph type="title"/>
          </p:nvPr>
        </p:nvSpPr>
        <p:spPr/>
        <p:txBody>
          <a:bodyPr/>
          <a:lstStyle/>
          <a:p>
            <a:r>
              <a:rPr kumimoji="1" lang="en-US" altLang="zh-CN" dirty="0"/>
              <a:t>Multiple </a:t>
            </a:r>
            <a:r>
              <a:rPr kumimoji="1" lang="en-US" altLang="zh-CN" dirty="0" err="1"/>
              <a:t>termals</a:t>
            </a:r>
            <a:endParaRPr kumimoji="1" lang="zh-CN" altLang="en-US" dirty="0"/>
          </a:p>
        </p:txBody>
      </p:sp>
      <p:sp>
        <p:nvSpPr>
          <p:cNvPr id="3" name="内容占位符 2">
            <a:extLst>
              <a:ext uri="{FF2B5EF4-FFF2-40B4-BE49-F238E27FC236}">
                <a16:creationId xmlns:a16="http://schemas.microsoft.com/office/drawing/2014/main" id="{06FA0993-077B-004B-AB9D-64141A445CD2}"/>
              </a:ext>
            </a:extLst>
          </p:cNvPr>
          <p:cNvSpPr>
            <a:spLocks noGrp="1"/>
          </p:cNvSpPr>
          <p:nvPr>
            <p:ph idx="1"/>
          </p:nvPr>
        </p:nvSpPr>
        <p:spPr/>
        <p:txBody>
          <a:bodyPr/>
          <a:lstStyle/>
          <a:p>
            <a:r>
              <a:rPr kumimoji="1" lang="en-US" altLang="zh-CN" dirty="0"/>
              <a:t>screen</a:t>
            </a:r>
          </a:p>
          <a:p>
            <a:r>
              <a:rPr kumimoji="1" lang="en-US" altLang="zh-CN" dirty="0" err="1"/>
              <a:t>tmux</a:t>
            </a:r>
            <a:r>
              <a:rPr kumimoji="1" lang="en-US" altLang="zh-CN" dirty="0"/>
              <a:t> – terminal multiplex (more advanced than screen)</a:t>
            </a:r>
          </a:p>
          <a:p>
            <a:r>
              <a:rPr kumimoji="1" lang="en-US" altLang="zh-CN" dirty="0">
                <a:hlinkClick r:id="rId2"/>
              </a:rPr>
              <a:t>https://github.com/tmux/tmux/wiki/Getting-Started</a:t>
            </a:r>
            <a:endParaRPr kumimoji="1" lang="en-US" altLang="zh-CN" dirty="0"/>
          </a:p>
          <a:p>
            <a:pPr marL="0" indent="0">
              <a:buNone/>
            </a:pPr>
            <a:endParaRPr kumimoji="1" lang="en-US" altLang="zh-CN" dirty="0"/>
          </a:p>
          <a:p>
            <a:r>
              <a:rPr kumimoji="1" lang="en-US" altLang="zh-CN" dirty="0"/>
              <a:t>Or you can use multiple terminal</a:t>
            </a:r>
            <a:r>
              <a:rPr kumimoji="1" lang="zh-CN" altLang="en-US" dirty="0"/>
              <a:t> </a:t>
            </a:r>
            <a:r>
              <a:rPr kumimoji="1" lang="en-US" altLang="zh-CN" dirty="0"/>
              <a:t>windows</a:t>
            </a:r>
          </a:p>
          <a:p>
            <a:endParaRPr kumimoji="1" lang="en-US" altLang="zh-CN" dirty="0"/>
          </a:p>
          <a:p>
            <a:r>
              <a:rPr kumimoji="1" lang="en-US" altLang="zh-CN" dirty="0"/>
              <a:t>Also</a:t>
            </a:r>
            <a:r>
              <a:rPr kumimoji="1" lang="zh-CN" altLang="en-US" dirty="0"/>
              <a:t> </a:t>
            </a:r>
            <a:r>
              <a:rPr kumimoji="1" lang="en-US" altLang="zh-CN" dirty="0"/>
              <a:t>servers</a:t>
            </a:r>
            <a:r>
              <a:rPr kumimoji="1" lang="zh-CN" altLang="en-US" dirty="0"/>
              <a:t> </a:t>
            </a:r>
            <a:r>
              <a:rPr kumimoji="1" lang="en-US" altLang="zh-CN" dirty="0"/>
              <a:t>the</a:t>
            </a:r>
            <a:r>
              <a:rPr kumimoji="1" lang="zh-CN" altLang="en-US" dirty="0"/>
              <a:t> </a:t>
            </a:r>
            <a:r>
              <a:rPr kumimoji="1" lang="en-US" altLang="zh-CN" dirty="0"/>
              <a:t>purpose</a:t>
            </a:r>
            <a:r>
              <a:rPr kumimoji="1" lang="zh-CN" altLang="en-US" dirty="0"/>
              <a:t> </a:t>
            </a:r>
            <a:r>
              <a:rPr kumimoji="1" lang="en-US" altLang="zh-CN" dirty="0"/>
              <a:t>of</a:t>
            </a:r>
            <a:r>
              <a:rPr kumimoji="1" lang="zh-CN" altLang="en-US" dirty="0"/>
              <a:t> </a:t>
            </a:r>
            <a:r>
              <a:rPr kumimoji="1" lang="en-US" altLang="zh-CN" dirty="0" err="1"/>
              <a:t>nohup</a:t>
            </a:r>
            <a:endParaRPr kumimoji="1" lang="en-US" altLang="zh-CN" dirty="0"/>
          </a:p>
          <a:p>
            <a:pPr marL="0" indent="0">
              <a:buNone/>
            </a:pPr>
            <a:endParaRPr kumimoji="1" lang="en-US" altLang="zh-CN" dirty="0"/>
          </a:p>
          <a:p>
            <a:endParaRPr kumimoji="1" lang="zh-CN" altLang="en-US" dirty="0"/>
          </a:p>
        </p:txBody>
      </p:sp>
    </p:spTree>
    <p:extLst>
      <p:ext uri="{BB962C8B-B14F-4D97-AF65-F5344CB8AC3E}">
        <p14:creationId xmlns:p14="http://schemas.microsoft.com/office/powerpoint/2010/main" val="27630864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D228E-36E2-4C4A-A17C-90BC1A0E23E3}"/>
              </a:ext>
            </a:extLst>
          </p:cNvPr>
          <p:cNvSpPr>
            <a:spLocks noGrp="1"/>
          </p:cNvSpPr>
          <p:nvPr>
            <p:ph type="title"/>
          </p:nvPr>
        </p:nvSpPr>
        <p:spPr/>
        <p:txBody>
          <a:bodyPr/>
          <a:lstStyle/>
          <a:p>
            <a:r>
              <a:rPr kumimoji="1" lang="en-US" altLang="zh-CN" dirty="0"/>
              <a:t>Shell</a:t>
            </a:r>
            <a:r>
              <a:rPr kumimoji="1" lang="zh-CN" altLang="en-US" dirty="0"/>
              <a:t> </a:t>
            </a:r>
            <a:r>
              <a:rPr kumimoji="1" lang="en-US" altLang="zh-CN" dirty="0" err="1"/>
              <a:t>globbing</a:t>
            </a:r>
            <a:endParaRPr kumimoji="1" lang="zh-CN" altLang="en-US" dirty="0"/>
          </a:p>
        </p:txBody>
      </p:sp>
      <p:sp>
        <p:nvSpPr>
          <p:cNvPr id="3" name="内容占位符 2">
            <a:extLst>
              <a:ext uri="{FF2B5EF4-FFF2-40B4-BE49-F238E27FC236}">
                <a16:creationId xmlns:a16="http://schemas.microsoft.com/office/drawing/2014/main" id="{5E349AE1-E196-3243-A183-D8F0EFCE3ABC}"/>
              </a:ext>
            </a:extLst>
          </p:cNvPr>
          <p:cNvSpPr>
            <a:spLocks noGrp="1"/>
          </p:cNvSpPr>
          <p:nvPr>
            <p:ph idx="1"/>
          </p:nvPr>
        </p:nvSpPr>
        <p:spPr>
          <a:xfrm>
            <a:off x="609600" y="876300"/>
            <a:ext cx="7924800" cy="5105400"/>
          </a:xfrm>
        </p:spPr>
        <p:txBody>
          <a:bodyPr>
            <a:normAutofit fontScale="92500" lnSpcReduction="20000"/>
          </a:bodyPr>
          <a:lstStyle/>
          <a:p>
            <a:r>
              <a:rPr kumimoji="1" lang="en-US" altLang="zh-CN" dirty="0"/>
              <a:t>?</a:t>
            </a:r>
            <a:r>
              <a:rPr kumimoji="1" lang="zh-CN" altLang="en-US" dirty="0"/>
              <a:t> </a:t>
            </a:r>
            <a:r>
              <a:rPr kumimoji="1" lang="en-US" altLang="zh-CN" dirty="0"/>
              <a:t>and</a:t>
            </a:r>
            <a:r>
              <a:rPr kumimoji="1" lang="zh-CN" altLang="en-US" dirty="0"/>
              <a:t> * </a:t>
            </a:r>
            <a:r>
              <a:rPr kumimoji="1" lang="en-US" altLang="zh-CN" dirty="0"/>
              <a:t>-</a:t>
            </a:r>
            <a:r>
              <a:rPr kumimoji="1" lang="zh-CN" altLang="en-US" dirty="0"/>
              <a:t> </a:t>
            </a:r>
            <a:r>
              <a:rPr kumimoji="1" lang="en-US" altLang="zh-CN" dirty="0"/>
              <a:t>wild</a:t>
            </a:r>
            <a:r>
              <a:rPr kumimoji="1" lang="zh-CN" altLang="en-US" dirty="0"/>
              <a:t> </a:t>
            </a:r>
            <a:r>
              <a:rPr kumimoji="1" lang="en-US" altLang="zh-CN" dirty="0"/>
              <a:t>cards</a:t>
            </a:r>
            <a:r>
              <a:rPr kumimoji="1" lang="zh-CN" altLang="en-US" dirty="0"/>
              <a:t> </a:t>
            </a:r>
            <a:r>
              <a:rPr kumimoji="1" lang="en-US" altLang="zh-CN" dirty="0"/>
              <a:t>(different</a:t>
            </a:r>
            <a:r>
              <a:rPr kumimoji="1" lang="zh-CN" altLang="en-US" dirty="0"/>
              <a:t> </a:t>
            </a:r>
            <a:r>
              <a:rPr kumimoji="1" lang="en-US" altLang="zh-CN" dirty="0"/>
              <a:t>from</a:t>
            </a:r>
            <a:r>
              <a:rPr kumimoji="1" lang="zh-CN" altLang="en-US" dirty="0"/>
              <a:t> </a:t>
            </a:r>
            <a:r>
              <a:rPr kumimoji="1" lang="en-US" altLang="zh-CN" dirty="0" err="1"/>
              <a:t>regularexpressions</a:t>
            </a:r>
            <a:r>
              <a:rPr kumimoji="1" lang="en-US" altLang="zh-CN" dirty="0"/>
              <a:t>)</a:t>
            </a:r>
          </a:p>
          <a:p>
            <a:r>
              <a:rPr kumimoji="1" lang="en-US" altLang="zh-CN" dirty="0"/>
              <a:t>{}</a:t>
            </a:r>
          </a:p>
          <a:p>
            <a:endParaRPr kumimoji="1" lang="en-US" altLang="zh-CN" dirty="0"/>
          </a:p>
          <a:p>
            <a:r>
              <a:rPr lang="en-US" altLang="zh-CN" dirty="0">
                <a:latin typeface="Prestige Elite Std" panose="02060509020206020304" pitchFamily="49" charset="0"/>
              </a:rPr>
              <a:t>convert image</a:t>
            </a:r>
            <a:r>
              <a:rPr lang="en-US" altLang="zh-CN" dirty="0">
                <a:solidFill>
                  <a:srgbClr val="FF0000"/>
                </a:solidFill>
                <a:latin typeface="Prestige Elite Std" panose="02060509020206020304" pitchFamily="49" charset="0"/>
              </a:rPr>
              <a:t>.</a:t>
            </a:r>
            <a:r>
              <a:rPr lang="en-US" altLang="zh-CN" b="1" dirty="0">
                <a:solidFill>
                  <a:srgbClr val="FF0000"/>
                </a:solidFill>
                <a:latin typeface="Prestige Elite Std" panose="02060509020206020304" pitchFamily="49" charset="0"/>
              </a:rPr>
              <a:t>{</a:t>
            </a:r>
            <a:r>
              <a:rPr lang="en-US" altLang="zh-CN" dirty="0" err="1">
                <a:solidFill>
                  <a:srgbClr val="FF0000"/>
                </a:solidFill>
                <a:latin typeface="Prestige Elite Std" panose="02060509020206020304" pitchFamily="49" charset="0"/>
              </a:rPr>
              <a:t>png,jpg</a:t>
            </a:r>
            <a:r>
              <a:rPr lang="en-US" altLang="zh-CN" b="1" dirty="0">
                <a:solidFill>
                  <a:srgbClr val="FF0000"/>
                </a:solidFill>
                <a:latin typeface="Prestige Elite Std" panose="02060509020206020304" pitchFamily="49" charset="0"/>
              </a:rPr>
              <a:t>}</a:t>
            </a:r>
            <a:r>
              <a:rPr lang="en-US" altLang="zh-CN" dirty="0">
                <a:solidFill>
                  <a:srgbClr val="FF0000"/>
                </a:solidFill>
                <a:latin typeface="Prestige Elite Std" panose="02060509020206020304" pitchFamily="49" charset="0"/>
              </a:rPr>
              <a:t> </a:t>
            </a:r>
          </a:p>
          <a:p>
            <a:pPr lvl="1"/>
            <a:r>
              <a:rPr lang="en-US" altLang="zh-CN" i="1" dirty="0"/>
              <a:t># Will expand to</a:t>
            </a:r>
            <a:r>
              <a:rPr lang="en-US" altLang="zh-CN" dirty="0"/>
              <a:t> convert </a:t>
            </a:r>
            <a:r>
              <a:rPr lang="en-US" altLang="zh-CN" dirty="0" err="1"/>
              <a:t>image.png</a:t>
            </a:r>
            <a:r>
              <a:rPr lang="en-US" altLang="zh-CN" dirty="0"/>
              <a:t> </a:t>
            </a:r>
            <a:r>
              <a:rPr lang="en-US" altLang="zh-CN" dirty="0" err="1"/>
              <a:t>image.jpg</a:t>
            </a:r>
            <a:r>
              <a:rPr lang="en-US" altLang="zh-CN" dirty="0"/>
              <a:t> </a:t>
            </a:r>
          </a:p>
          <a:p>
            <a:r>
              <a:rPr lang="en-US" altLang="zh-CN" dirty="0">
                <a:latin typeface="Prestige Elite Std" panose="02060509020206020304" pitchFamily="49" charset="0"/>
              </a:rPr>
              <a:t>cp /path/to/project</a:t>
            </a:r>
            <a:r>
              <a:rPr lang="en-US" altLang="zh-CN" dirty="0">
                <a:solidFill>
                  <a:srgbClr val="FF0000"/>
                </a:solidFill>
                <a:latin typeface="Prestige Elite Std" panose="02060509020206020304" pitchFamily="49" charset="0"/>
              </a:rPr>
              <a:t>/</a:t>
            </a:r>
            <a:r>
              <a:rPr lang="en-US" altLang="zh-CN" b="1" dirty="0">
                <a:solidFill>
                  <a:srgbClr val="FF0000"/>
                </a:solidFill>
                <a:latin typeface="Prestige Elite Std" panose="02060509020206020304" pitchFamily="49" charset="0"/>
              </a:rPr>
              <a:t>{</a:t>
            </a:r>
            <a:r>
              <a:rPr lang="en-US" altLang="zh-CN" dirty="0" err="1">
                <a:solidFill>
                  <a:srgbClr val="FF0000"/>
                </a:solidFill>
                <a:latin typeface="Prestige Elite Std" panose="02060509020206020304" pitchFamily="49" charset="0"/>
              </a:rPr>
              <a:t>foo,bar,baz</a:t>
            </a:r>
            <a:r>
              <a:rPr lang="en-US" altLang="zh-CN" b="1" dirty="0">
                <a:solidFill>
                  <a:srgbClr val="FF0000"/>
                </a:solidFill>
                <a:latin typeface="Prestige Elite Std" panose="02060509020206020304" pitchFamily="49" charset="0"/>
              </a:rPr>
              <a:t>}</a:t>
            </a:r>
            <a:r>
              <a:rPr lang="en-US" altLang="zh-CN" dirty="0">
                <a:solidFill>
                  <a:srgbClr val="FF0000"/>
                </a:solidFill>
                <a:latin typeface="Prestige Elite Std" panose="02060509020206020304" pitchFamily="49" charset="0"/>
              </a:rPr>
              <a:t>.</a:t>
            </a:r>
            <a:r>
              <a:rPr lang="en-US" altLang="zh-CN" dirty="0" err="1">
                <a:solidFill>
                  <a:srgbClr val="FF0000"/>
                </a:solidFill>
                <a:latin typeface="Prestige Elite Std" panose="02060509020206020304" pitchFamily="49" charset="0"/>
              </a:rPr>
              <a:t>sh</a:t>
            </a:r>
            <a:r>
              <a:rPr lang="en-US" altLang="zh-CN" dirty="0">
                <a:solidFill>
                  <a:srgbClr val="FF0000"/>
                </a:solidFill>
                <a:latin typeface="Prestige Elite Std" panose="02060509020206020304" pitchFamily="49" charset="0"/>
              </a:rPr>
              <a:t> </a:t>
            </a:r>
            <a:r>
              <a:rPr lang="en-US" altLang="zh-CN" dirty="0">
                <a:latin typeface="Prestige Elite Std" panose="02060509020206020304" pitchFamily="49" charset="0"/>
              </a:rPr>
              <a:t>/</a:t>
            </a:r>
            <a:r>
              <a:rPr lang="en-US" altLang="zh-CN" dirty="0" err="1">
                <a:latin typeface="Prestige Elite Std" panose="02060509020206020304" pitchFamily="49" charset="0"/>
              </a:rPr>
              <a:t>newpath</a:t>
            </a:r>
            <a:r>
              <a:rPr lang="en-US" altLang="zh-CN" dirty="0">
                <a:latin typeface="Prestige Elite Std" panose="02060509020206020304" pitchFamily="49" charset="0"/>
              </a:rPr>
              <a:t> </a:t>
            </a:r>
          </a:p>
          <a:p>
            <a:pPr lvl="1"/>
            <a:r>
              <a:rPr lang="en-US" altLang="zh-CN" i="1" dirty="0"/>
              <a:t># Will expand to</a:t>
            </a:r>
            <a:r>
              <a:rPr lang="en-US" altLang="zh-CN" dirty="0"/>
              <a:t> cp /path/to/project/</a:t>
            </a:r>
            <a:r>
              <a:rPr lang="en-US" altLang="zh-CN" dirty="0" err="1"/>
              <a:t>foo.sh</a:t>
            </a:r>
            <a:r>
              <a:rPr lang="en-US" altLang="zh-CN" dirty="0"/>
              <a:t> /path/to/project/</a:t>
            </a:r>
            <a:r>
              <a:rPr lang="en-US" altLang="zh-CN" dirty="0" err="1"/>
              <a:t>bar.sh</a:t>
            </a:r>
            <a:r>
              <a:rPr lang="en-US" altLang="zh-CN" dirty="0"/>
              <a:t> /path/to/project/</a:t>
            </a:r>
            <a:r>
              <a:rPr lang="en-US" altLang="zh-CN" dirty="0" err="1"/>
              <a:t>baz.sh</a:t>
            </a:r>
            <a:r>
              <a:rPr lang="en-US" altLang="zh-CN" dirty="0"/>
              <a:t> /</a:t>
            </a:r>
            <a:r>
              <a:rPr lang="en-US" altLang="zh-CN" dirty="0" err="1"/>
              <a:t>newpath</a:t>
            </a:r>
            <a:r>
              <a:rPr lang="en-US" altLang="zh-CN" dirty="0"/>
              <a:t> </a:t>
            </a:r>
          </a:p>
          <a:p>
            <a:pPr lvl="1"/>
            <a:endParaRPr lang="en-US" altLang="zh-CN" i="1" dirty="0"/>
          </a:p>
          <a:p>
            <a:r>
              <a:rPr lang="en-US" altLang="zh-CN" dirty="0">
                <a:latin typeface="Prestige Elite Std" panose="02060509020206020304" pitchFamily="49" charset="0"/>
              </a:rPr>
              <a:t>mv </a:t>
            </a:r>
            <a:r>
              <a:rPr lang="en-US" altLang="zh-CN" b="1" dirty="0">
                <a:solidFill>
                  <a:srgbClr val="FF0000"/>
                </a:solidFill>
                <a:latin typeface="Prestige Elite Std" panose="02060509020206020304" pitchFamily="49" charset="0"/>
              </a:rPr>
              <a:t>*{</a:t>
            </a:r>
            <a:r>
              <a:rPr lang="en-US" altLang="zh-CN" dirty="0">
                <a:solidFill>
                  <a:srgbClr val="FF0000"/>
                </a:solidFill>
                <a:latin typeface="Prestige Elite Std" panose="02060509020206020304" pitchFamily="49" charset="0"/>
              </a:rPr>
              <a:t>.</a:t>
            </a:r>
            <a:r>
              <a:rPr lang="en-US" altLang="zh-CN" dirty="0" err="1">
                <a:solidFill>
                  <a:srgbClr val="FF0000"/>
                </a:solidFill>
                <a:latin typeface="Prestige Elite Std" panose="02060509020206020304" pitchFamily="49" charset="0"/>
              </a:rPr>
              <a:t>py</a:t>
            </a:r>
            <a:r>
              <a:rPr lang="en-US" altLang="zh-CN" dirty="0">
                <a:solidFill>
                  <a:srgbClr val="FF0000"/>
                </a:solidFill>
                <a:latin typeface="Prestige Elite Std" panose="02060509020206020304" pitchFamily="49" charset="0"/>
              </a:rPr>
              <a:t>,.</a:t>
            </a:r>
            <a:r>
              <a:rPr lang="en-US" altLang="zh-CN" dirty="0" err="1">
                <a:solidFill>
                  <a:srgbClr val="FF0000"/>
                </a:solidFill>
                <a:latin typeface="Prestige Elite Std" panose="02060509020206020304" pitchFamily="49" charset="0"/>
              </a:rPr>
              <a:t>sh</a:t>
            </a:r>
            <a:r>
              <a:rPr lang="en-US" altLang="zh-CN" b="1" dirty="0">
                <a:solidFill>
                  <a:srgbClr val="FF0000"/>
                </a:solidFill>
                <a:latin typeface="Prestige Elite Std" panose="02060509020206020304" pitchFamily="49" charset="0"/>
              </a:rPr>
              <a:t>}</a:t>
            </a:r>
            <a:r>
              <a:rPr lang="en-US" altLang="zh-CN" dirty="0">
                <a:latin typeface="Prestige Elite Std" panose="02060509020206020304" pitchFamily="49" charset="0"/>
              </a:rPr>
              <a:t> </a:t>
            </a:r>
            <a:r>
              <a:rPr lang="en-US" altLang="zh-CN" dirty="0" err="1">
                <a:latin typeface="Prestige Elite Std" panose="02060509020206020304" pitchFamily="49" charset="0"/>
              </a:rPr>
              <a:t>new_folder</a:t>
            </a:r>
            <a:r>
              <a:rPr lang="en-US" altLang="zh-CN" dirty="0">
                <a:latin typeface="Prestige Elite Std" panose="02060509020206020304" pitchFamily="49" charset="0"/>
              </a:rPr>
              <a:t> </a:t>
            </a:r>
          </a:p>
          <a:p>
            <a:pPr lvl="1"/>
            <a:r>
              <a:rPr lang="en-US" altLang="zh-CN" i="1" dirty="0"/>
              <a:t># Will move all *.</a:t>
            </a:r>
            <a:r>
              <a:rPr lang="en-US" altLang="zh-CN" i="1" dirty="0" err="1"/>
              <a:t>py</a:t>
            </a:r>
            <a:r>
              <a:rPr lang="en-US" altLang="zh-CN" i="1" dirty="0"/>
              <a:t> and *.</a:t>
            </a:r>
            <a:r>
              <a:rPr lang="en-US" altLang="zh-CN" i="1" dirty="0" err="1"/>
              <a:t>sh</a:t>
            </a:r>
            <a:r>
              <a:rPr lang="en-US" altLang="zh-CN" i="1" dirty="0"/>
              <a:t> files</a:t>
            </a:r>
            <a:r>
              <a:rPr lang="en-US" altLang="zh-CN" dirty="0"/>
              <a:t> </a:t>
            </a:r>
          </a:p>
          <a:p>
            <a:endParaRPr lang="en-US" altLang="zh-CN" dirty="0"/>
          </a:p>
          <a:p>
            <a:r>
              <a:rPr lang="en-US" altLang="zh-CN" dirty="0" err="1">
                <a:latin typeface="Prestige Elite Std" panose="02060509020206020304" pitchFamily="49" charset="0"/>
              </a:rPr>
              <a:t>mkdir</a:t>
            </a:r>
            <a:r>
              <a:rPr lang="en-US" altLang="zh-CN" dirty="0">
                <a:latin typeface="Prestige Elite Std" panose="02060509020206020304" pitchFamily="49" charset="0"/>
              </a:rPr>
              <a:t> foo bar</a:t>
            </a:r>
            <a:r>
              <a:rPr lang="zh-CN" altLang="en-US" dirty="0">
                <a:latin typeface="Prestige Elite Std" panose="02060509020206020304" pitchFamily="49" charset="0"/>
              </a:rPr>
              <a:t> </a:t>
            </a:r>
            <a:r>
              <a:rPr lang="en-US" altLang="zh-CN" dirty="0">
                <a:latin typeface="Prestige Elite Std" panose="02060509020206020304" pitchFamily="49" charset="0"/>
              </a:rPr>
              <a:t>&amp;&amp;</a:t>
            </a:r>
            <a:r>
              <a:rPr lang="zh-CN" altLang="en-US" dirty="0">
                <a:latin typeface="Prestige Elite Std" panose="02060509020206020304" pitchFamily="49" charset="0"/>
              </a:rPr>
              <a:t> </a:t>
            </a:r>
            <a:r>
              <a:rPr lang="en-US" altLang="zh-CN" dirty="0">
                <a:latin typeface="Prestige Elite Std" panose="02060509020206020304" pitchFamily="49" charset="0"/>
              </a:rPr>
              <a:t>touch </a:t>
            </a:r>
            <a:r>
              <a:rPr lang="en-US" altLang="zh-CN" b="1" dirty="0">
                <a:latin typeface="Prestige Elite Std" panose="02060509020206020304" pitchFamily="49" charset="0"/>
              </a:rPr>
              <a:t>{</a:t>
            </a:r>
            <a:r>
              <a:rPr lang="en-US" altLang="zh-CN" dirty="0" err="1">
                <a:latin typeface="Prestige Elite Std" panose="02060509020206020304" pitchFamily="49" charset="0"/>
              </a:rPr>
              <a:t>foo,bar</a:t>
            </a:r>
            <a:r>
              <a:rPr lang="en-US" altLang="zh-CN" b="1" dirty="0">
                <a:latin typeface="Prestige Elite Std" panose="02060509020206020304" pitchFamily="49" charset="0"/>
              </a:rPr>
              <a:t>}</a:t>
            </a:r>
            <a:r>
              <a:rPr lang="en-US" altLang="zh-CN" dirty="0">
                <a:latin typeface="Prestige Elite Std" panose="02060509020206020304" pitchFamily="49" charset="0"/>
              </a:rPr>
              <a:t>/</a:t>
            </a:r>
            <a:r>
              <a:rPr lang="en-US" altLang="zh-CN" b="1" dirty="0">
                <a:latin typeface="Prestige Elite Std" panose="02060509020206020304" pitchFamily="49" charset="0"/>
              </a:rPr>
              <a:t>{</a:t>
            </a:r>
            <a:r>
              <a:rPr lang="en-US" altLang="zh-CN" dirty="0" err="1">
                <a:latin typeface="Prestige Elite Std" panose="02060509020206020304" pitchFamily="49" charset="0"/>
              </a:rPr>
              <a:t>a..h</a:t>
            </a:r>
            <a:r>
              <a:rPr lang="en-US" altLang="zh-CN" b="1" dirty="0">
                <a:latin typeface="Prestige Elite Std" panose="02060509020206020304" pitchFamily="49" charset="0"/>
              </a:rPr>
              <a:t>}</a:t>
            </a:r>
            <a:endParaRPr lang="en-US" altLang="zh-CN" dirty="0">
              <a:latin typeface="Prestige Elite Std" panose="02060509020206020304" pitchFamily="49" charset="0"/>
            </a:endParaRPr>
          </a:p>
          <a:p>
            <a:pPr lvl="1"/>
            <a:r>
              <a:rPr lang="en-US" altLang="zh-CN" i="1" dirty="0"/>
              <a:t># This creates files foo/a, foo/b, ... foo/h, bar/a, bar/b, ... bar/h</a:t>
            </a:r>
            <a:r>
              <a:rPr lang="en-US" altLang="zh-CN" dirty="0"/>
              <a:t> </a:t>
            </a:r>
          </a:p>
        </p:txBody>
      </p:sp>
    </p:spTree>
    <p:extLst>
      <p:ext uri="{BB962C8B-B14F-4D97-AF65-F5344CB8AC3E}">
        <p14:creationId xmlns:p14="http://schemas.microsoft.com/office/powerpoint/2010/main" val="349698369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FAA16-EBC3-A1EF-7861-1DB3DE7184C3}"/>
              </a:ext>
            </a:extLst>
          </p:cNvPr>
          <p:cNvSpPr>
            <a:spLocks noGrp="1"/>
          </p:cNvSpPr>
          <p:nvPr>
            <p:ph type="title"/>
          </p:nvPr>
        </p:nvSpPr>
        <p:spPr/>
        <p:txBody>
          <a:bodyPr>
            <a:normAutofit fontScale="90000"/>
          </a:bodyPr>
          <a:lstStyle/>
          <a:p>
            <a:r>
              <a:rPr kumimoji="1" lang="en-US" altLang="zh-CN" dirty="0"/>
              <a:t>Places</a:t>
            </a:r>
            <a:r>
              <a:rPr kumimoji="1" lang="zh-CN" altLang="en-US" dirty="0"/>
              <a:t> </a:t>
            </a:r>
            <a:r>
              <a:rPr kumimoji="1" lang="en-US" altLang="zh-CN" dirty="0"/>
              <a:t>to</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a:t>when</a:t>
            </a:r>
            <a:r>
              <a:rPr kumimoji="1" lang="zh-CN" altLang="en-US" dirty="0"/>
              <a:t> </a:t>
            </a:r>
            <a:r>
              <a:rPr kumimoji="1" lang="en-US" altLang="zh-CN" dirty="0"/>
              <a:t>things</a:t>
            </a:r>
            <a:r>
              <a:rPr kumimoji="1" lang="zh-CN" altLang="en-US" dirty="0"/>
              <a:t> </a:t>
            </a:r>
            <a:r>
              <a:rPr kumimoji="1" lang="en-US" altLang="zh-CN" dirty="0"/>
              <a:t>goes</a:t>
            </a:r>
            <a:r>
              <a:rPr kumimoji="1" lang="zh-CN" altLang="en-US" dirty="0"/>
              <a:t> </a:t>
            </a:r>
            <a:r>
              <a:rPr kumimoji="1" lang="en-US" altLang="zh-CN" dirty="0"/>
              <a:t>wrong</a:t>
            </a:r>
            <a:endParaRPr kumimoji="1" lang="zh-CN" altLang="en-US" dirty="0"/>
          </a:p>
        </p:txBody>
      </p:sp>
      <p:sp>
        <p:nvSpPr>
          <p:cNvPr id="3" name="内容占位符 2">
            <a:extLst>
              <a:ext uri="{FF2B5EF4-FFF2-40B4-BE49-F238E27FC236}">
                <a16:creationId xmlns:a16="http://schemas.microsoft.com/office/drawing/2014/main" id="{509CB35E-F155-8991-77F3-B2E182F5E7A0}"/>
              </a:ext>
            </a:extLst>
          </p:cNvPr>
          <p:cNvSpPr>
            <a:spLocks noGrp="1"/>
          </p:cNvSpPr>
          <p:nvPr>
            <p:ph idx="1"/>
          </p:nvPr>
        </p:nvSpPr>
        <p:spPr/>
        <p:txBody>
          <a:bodyPr/>
          <a:lstStyle/>
          <a:p>
            <a:r>
              <a:rPr lang="en-US" altLang="zh-CN" sz="2200" dirty="0">
                <a:latin typeface="Prestige Elite Std" panose="02060509020206020304" pitchFamily="49" charset="0"/>
              </a:rPr>
              <a:t>tail</a:t>
            </a:r>
            <a:r>
              <a:rPr lang="zh-CN" altLang="en-US" sz="2200" dirty="0">
                <a:latin typeface="Prestige Elite Std" panose="02060509020206020304" pitchFamily="49" charset="0"/>
              </a:rPr>
              <a:t> </a:t>
            </a:r>
            <a:r>
              <a:rPr lang="en-US" altLang="zh-CN" sz="2200" dirty="0">
                <a:latin typeface="Prestige Elite Std" panose="02060509020206020304" pitchFamily="49" charset="0"/>
              </a:rPr>
              <a:t>/var/log</a:t>
            </a:r>
          </a:p>
          <a:p>
            <a:r>
              <a:rPr lang="en-US" altLang="zh-CN" sz="2200" dirty="0">
                <a:latin typeface="Prestige Elite Std" panose="02060509020206020304" pitchFamily="49" charset="0"/>
              </a:rPr>
              <a:t>tail</a:t>
            </a:r>
            <a:r>
              <a:rPr lang="zh-CN" altLang="en-US" sz="2200" dirty="0">
                <a:latin typeface="Prestige Elite Std" panose="02060509020206020304" pitchFamily="49" charset="0"/>
              </a:rPr>
              <a:t> </a:t>
            </a:r>
            <a:r>
              <a:rPr lang="en-US" altLang="zh-CN" sz="2200" dirty="0">
                <a:latin typeface="Prestige Elite Std" panose="02060509020206020304" pitchFamily="49" charset="0"/>
              </a:rPr>
              <a:t>–f</a:t>
            </a:r>
            <a:r>
              <a:rPr lang="zh-CN" altLang="en-US" sz="2200" dirty="0">
                <a:latin typeface="Prestige Elite Std" panose="02060509020206020304" pitchFamily="49" charset="0"/>
              </a:rPr>
              <a:t> </a:t>
            </a:r>
            <a:r>
              <a:rPr lang="en-US" altLang="zh-CN" sz="2200" dirty="0">
                <a:latin typeface="Prestige Elite Std" panose="02060509020206020304" pitchFamily="49" charset="0"/>
              </a:rPr>
              <a:t>/var/log/syslog</a:t>
            </a:r>
          </a:p>
          <a:p>
            <a:pPr lvl="1"/>
            <a:r>
              <a:rPr kumimoji="1" lang="en-US" altLang="zh-CN" dirty="0"/>
              <a:t>Often</a:t>
            </a:r>
            <a:r>
              <a:rPr kumimoji="1" lang="zh-CN" altLang="en-US" dirty="0"/>
              <a:t> </a:t>
            </a:r>
            <a:r>
              <a:rPr kumimoji="1" lang="en-US" altLang="zh-CN" dirty="0"/>
              <a:t>need</a:t>
            </a:r>
            <a:r>
              <a:rPr kumimoji="1" lang="zh-CN" altLang="en-US" dirty="0"/>
              <a:t> </a:t>
            </a:r>
            <a:r>
              <a:rPr kumimoji="1" lang="en-US" altLang="zh-CN" dirty="0"/>
              <a:t>command</a:t>
            </a:r>
            <a:r>
              <a:rPr kumimoji="1" lang="zh-CN" altLang="en-US" dirty="0"/>
              <a:t> </a:t>
            </a:r>
            <a:r>
              <a:rPr kumimoji="1" lang="en-US" altLang="zh-CN" dirty="0"/>
              <a:t>line</a:t>
            </a:r>
            <a:r>
              <a:rPr kumimoji="1" lang="zh-CN" altLang="en-US" dirty="0"/>
              <a:t> </a:t>
            </a:r>
            <a:r>
              <a:rPr kumimoji="1" lang="en-US" altLang="zh-CN" dirty="0"/>
              <a:t>tools</a:t>
            </a:r>
            <a:r>
              <a:rPr kumimoji="1" lang="zh-CN" altLang="en-US" dirty="0"/>
              <a:t> </a:t>
            </a:r>
            <a:r>
              <a:rPr kumimoji="1" lang="en-US" altLang="zh-CN" dirty="0"/>
              <a:t>above!</a:t>
            </a:r>
          </a:p>
          <a:p>
            <a:r>
              <a:rPr lang="en-US" altLang="zh-CN" sz="2200" dirty="0" err="1">
                <a:latin typeface="Prestige Elite Std" panose="02060509020206020304" pitchFamily="49" charset="0"/>
              </a:rPr>
              <a:t>dmesg</a:t>
            </a:r>
            <a:endParaRPr lang="en-US" altLang="zh-CN" sz="2200" dirty="0">
              <a:latin typeface="Prestige Elite Std" panose="02060509020206020304" pitchFamily="49" charset="0"/>
            </a:endParaRPr>
          </a:p>
          <a:p>
            <a:r>
              <a:rPr lang="en-US" altLang="zh-CN" sz="2200" dirty="0" err="1">
                <a:latin typeface="Prestige Elite Std" panose="02060509020206020304" pitchFamily="49" charset="0"/>
              </a:rPr>
              <a:t>ifconfig</a:t>
            </a:r>
            <a:endParaRPr lang="en-US" altLang="zh-CN" sz="2200" dirty="0">
              <a:latin typeface="Prestige Elite Std" panose="02060509020206020304" pitchFamily="49" charset="0"/>
            </a:endParaRPr>
          </a:p>
          <a:p>
            <a:r>
              <a:rPr lang="en-US" altLang="zh-CN" sz="2200" dirty="0">
                <a:latin typeface="Prestige Elite Std" panose="02060509020206020304" pitchFamily="49" charset="0"/>
              </a:rPr>
              <a:t>route</a:t>
            </a:r>
          </a:p>
          <a:p>
            <a:r>
              <a:rPr lang="en-US" altLang="zh-CN" sz="2200" dirty="0">
                <a:latin typeface="Prestige Elite Std" panose="02060509020206020304" pitchFamily="49" charset="0"/>
              </a:rPr>
              <a:t>top</a:t>
            </a:r>
          </a:p>
          <a:p>
            <a:endParaRPr kumimoji="1" lang="zh-CN" altLang="en-US" dirty="0"/>
          </a:p>
        </p:txBody>
      </p:sp>
    </p:spTree>
    <p:extLst>
      <p:ext uri="{BB962C8B-B14F-4D97-AF65-F5344CB8AC3E}">
        <p14:creationId xmlns:p14="http://schemas.microsoft.com/office/powerpoint/2010/main" val="343874943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98955-D411-F849-AF7F-A609B70B4037}"/>
              </a:ext>
            </a:extLst>
          </p:cNvPr>
          <p:cNvSpPr>
            <a:spLocks noGrp="1"/>
          </p:cNvSpPr>
          <p:nvPr>
            <p:ph type="title"/>
          </p:nvPr>
        </p:nvSpPr>
        <p:spPr/>
        <p:txBody>
          <a:bodyPr/>
          <a:lstStyle/>
          <a:p>
            <a:r>
              <a:rPr kumimoji="1" lang="en-US" altLang="zh-CN" dirty="0"/>
              <a:t>Regular</a:t>
            </a:r>
            <a:r>
              <a:rPr kumimoji="1" lang="zh-CN" altLang="en-US" dirty="0"/>
              <a:t> </a:t>
            </a:r>
            <a:r>
              <a:rPr kumimoji="1" lang="en-US" altLang="zh-CN" dirty="0"/>
              <a:t>expressions</a:t>
            </a:r>
            <a:endParaRPr kumimoji="1" lang="zh-CN" altLang="en-US" dirty="0"/>
          </a:p>
        </p:txBody>
      </p:sp>
      <p:sp>
        <p:nvSpPr>
          <p:cNvPr id="3" name="文本占位符 2">
            <a:extLst>
              <a:ext uri="{FF2B5EF4-FFF2-40B4-BE49-F238E27FC236}">
                <a16:creationId xmlns:a16="http://schemas.microsoft.com/office/drawing/2014/main" id="{FC261A57-533D-1446-AB65-F9814F89FA68}"/>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8910779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661A4-BBD3-7449-9A7F-BAF89873DE3E}"/>
              </a:ext>
            </a:extLst>
          </p:cNvPr>
          <p:cNvSpPr>
            <a:spLocks noGrp="1"/>
          </p:cNvSpPr>
          <p:nvPr>
            <p:ph type="title"/>
          </p:nvPr>
        </p:nvSpPr>
        <p:spPr/>
        <p:txBody>
          <a:bodyPr/>
          <a:lstStyle/>
          <a:p>
            <a:r>
              <a:rPr kumimoji="1" lang="en-US" altLang="zh-CN" dirty="0"/>
              <a:t>Regular</a:t>
            </a:r>
            <a:r>
              <a:rPr kumimoji="1" lang="zh-CN" altLang="en-US" dirty="0"/>
              <a:t> </a:t>
            </a:r>
            <a:r>
              <a:rPr kumimoji="1" lang="en-US" altLang="zh-CN" dirty="0"/>
              <a:t>expressions</a:t>
            </a:r>
            <a:endParaRPr kumimoji="1" lang="zh-CN" altLang="en-US" dirty="0"/>
          </a:p>
        </p:txBody>
      </p:sp>
      <p:sp>
        <p:nvSpPr>
          <p:cNvPr id="3" name="内容占位符 2">
            <a:extLst>
              <a:ext uri="{FF2B5EF4-FFF2-40B4-BE49-F238E27FC236}">
                <a16:creationId xmlns:a16="http://schemas.microsoft.com/office/drawing/2014/main" id="{7B973C1A-E047-9647-8DED-1DAB23C0D79E}"/>
              </a:ext>
            </a:extLst>
          </p:cNvPr>
          <p:cNvSpPr>
            <a:spLocks noGrp="1"/>
          </p:cNvSpPr>
          <p:nvPr>
            <p:ph idx="1"/>
          </p:nvPr>
        </p:nvSpPr>
        <p:spPr/>
        <p:txBody>
          <a:bodyPr>
            <a:normAutofit fontScale="92500"/>
          </a:bodyPr>
          <a:lstStyle/>
          <a:p>
            <a:r>
              <a:rPr kumimoji="1" lang="en-US" altLang="zh-CN" dirty="0"/>
              <a:t>. means “any single character” except newline</a:t>
            </a:r>
          </a:p>
          <a:p>
            <a:r>
              <a:rPr kumimoji="1" lang="en-US" altLang="zh-CN" dirty="0"/>
              <a:t>* zero or more of the preceding match</a:t>
            </a:r>
          </a:p>
          <a:p>
            <a:r>
              <a:rPr kumimoji="1" lang="en-US" altLang="zh-CN" dirty="0">
                <a:latin typeface="Prestige Elite Std" panose="02060509020206020304" pitchFamily="49" charset="0"/>
              </a:rPr>
              <a:t>+</a:t>
            </a:r>
            <a:r>
              <a:rPr kumimoji="1" lang="en-US" altLang="zh-CN" dirty="0"/>
              <a:t> one or more of the preceding match</a:t>
            </a:r>
          </a:p>
          <a:p>
            <a:r>
              <a:rPr kumimoji="1" lang="en-US" altLang="zh-CN" dirty="0">
                <a:latin typeface="Prestige Elite Std" panose="02060509020206020304" pitchFamily="49" charset="0"/>
              </a:rPr>
              <a:t>a{3} </a:t>
            </a:r>
            <a:r>
              <a:rPr kumimoji="1" lang="en-US" altLang="zh-CN" dirty="0"/>
              <a:t>matches three a’s</a:t>
            </a:r>
          </a:p>
          <a:p>
            <a:r>
              <a:rPr kumimoji="1" lang="en-US" altLang="zh-CN" dirty="0">
                <a:latin typeface="Prestige Elite Std" panose="02060509020206020304" pitchFamily="49" charset="0"/>
              </a:rPr>
              <a:t>[</a:t>
            </a:r>
            <a:r>
              <a:rPr kumimoji="1" lang="en-US" altLang="zh-CN" dirty="0" err="1">
                <a:latin typeface="Prestige Elite Std" panose="02060509020206020304" pitchFamily="49" charset="0"/>
              </a:rPr>
              <a:t>abc</a:t>
            </a:r>
            <a:r>
              <a:rPr kumimoji="1" lang="en-US" altLang="zh-CN" dirty="0">
                <a:latin typeface="Prestige Elite Std" panose="02060509020206020304" pitchFamily="49" charset="0"/>
              </a:rPr>
              <a:t>] </a:t>
            </a:r>
            <a:r>
              <a:rPr kumimoji="1" lang="en-US" altLang="zh-CN" dirty="0"/>
              <a:t>any one character of </a:t>
            </a:r>
            <a:r>
              <a:rPr kumimoji="1" lang="en-US" altLang="zh-CN" dirty="0">
                <a:latin typeface="Prestige Elite Std" panose="02060509020206020304" pitchFamily="49" charset="0"/>
              </a:rPr>
              <a:t>a</a:t>
            </a:r>
            <a:r>
              <a:rPr kumimoji="1" lang="en-US" altLang="zh-CN" dirty="0"/>
              <a:t>, </a:t>
            </a:r>
            <a:r>
              <a:rPr kumimoji="1" lang="en-US" altLang="zh-CN" dirty="0">
                <a:latin typeface="Prestige Elite Std" panose="02060509020206020304" pitchFamily="49" charset="0"/>
              </a:rPr>
              <a:t>b</a:t>
            </a:r>
            <a:r>
              <a:rPr kumimoji="1" lang="en-US" altLang="zh-CN" dirty="0"/>
              <a:t>, and </a:t>
            </a:r>
            <a:r>
              <a:rPr kumimoji="1" lang="en-US" altLang="zh-CN" dirty="0">
                <a:latin typeface="Prestige Elite Std" panose="02060509020206020304" pitchFamily="49" charset="0"/>
              </a:rPr>
              <a:t>c</a:t>
            </a:r>
          </a:p>
          <a:p>
            <a:r>
              <a:rPr kumimoji="1" lang="en-US" altLang="zh-CN" dirty="0">
                <a:latin typeface="Prestige Elite Std" panose="02060509020206020304" pitchFamily="49" charset="0"/>
              </a:rPr>
              <a:t>(RX1|RX2) </a:t>
            </a:r>
            <a:r>
              <a:rPr kumimoji="1" lang="en-US" altLang="zh-CN" dirty="0"/>
              <a:t>either something that matches </a:t>
            </a:r>
            <a:r>
              <a:rPr kumimoji="1" lang="en-US" altLang="zh-CN" dirty="0">
                <a:latin typeface="Prestige Elite Std" panose="02060509020206020304" pitchFamily="49" charset="0"/>
              </a:rPr>
              <a:t>RX1</a:t>
            </a:r>
            <a:r>
              <a:rPr kumimoji="1" lang="en-US" altLang="zh-CN" dirty="0"/>
              <a:t> or </a:t>
            </a:r>
            <a:r>
              <a:rPr kumimoji="1" lang="en-US" altLang="zh-CN" dirty="0">
                <a:latin typeface="Prestige Elite Std" panose="02060509020206020304" pitchFamily="49" charset="0"/>
              </a:rPr>
              <a:t>RX2</a:t>
            </a:r>
          </a:p>
          <a:p>
            <a:r>
              <a:rPr kumimoji="1" lang="en-US" altLang="zh-CN" dirty="0">
                <a:latin typeface="Prestige Elite Std" panose="02060509020206020304" pitchFamily="49" charset="0"/>
              </a:rPr>
              <a:t>^</a:t>
            </a:r>
            <a:r>
              <a:rPr kumimoji="1" lang="en-US" altLang="zh-CN" dirty="0"/>
              <a:t> the start of the line</a:t>
            </a:r>
          </a:p>
          <a:p>
            <a:r>
              <a:rPr kumimoji="1" lang="en-US" altLang="zh-CN" dirty="0">
                <a:latin typeface="Prestige Elite Std" panose="02060509020206020304" pitchFamily="49" charset="0"/>
              </a:rPr>
              <a:t>$</a:t>
            </a:r>
            <a:r>
              <a:rPr kumimoji="1" lang="en-US" altLang="zh-CN" dirty="0"/>
              <a:t> the end of the line</a:t>
            </a:r>
          </a:p>
          <a:p>
            <a:endParaRPr kumimoji="1" lang="en-US" altLang="zh-CN" dirty="0"/>
          </a:p>
          <a:p>
            <a:pPr marL="0" indent="0">
              <a:buNone/>
            </a:pPr>
            <a:endParaRPr kumimoji="1" lang="en-US" altLang="zh-CN" dirty="0"/>
          </a:p>
          <a:p>
            <a:r>
              <a:rPr kumimoji="1" lang="en-US" altLang="zh-CN" dirty="0"/>
              <a:t>Need</a:t>
            </a:r>
            <a:r>
              <a:rPr kumimoji="1" lang="zh-CN" altLang="en-US" dirty="0"/>
              <a:t> </a:t>
            </a:r>
            <a:r>
              <a:rPr kumimoji="1" lang="en-US" altLang="zh-CN" dirty="0"/>
              <a:t>a</a:t>
            </a:r>
            <a:r>
              <a:rPr kumimoji="1" lang="zh-CN" altLang="en-US" dirty="0"/>
              <a:t> </a:t>
            </a:r>
            <a:r>
              <a:rPr kumimoji="1" lang="en-US" altLang="zh-CN" dirty="0"/>
              <a:t>debugger?</a:t>
            </a:r>
          </a:p>
          <a:p>
            <a:pPr marL="0" indent="0">
              <a:buNone/>
            </a:pPr>
            <a:r>
              <a:rPr kumimoji="1" lang="en-US" altLang="zh-CN" dirty="0"/>
              <a:t>https://regex101.com</a:t>
            </a:r>
            <a:endParaRPr kumimoji="1" lang="zh-CN" altLang="en-US" dirty="0"/>
          </a:p>
        </p:txBody>
      </p:sp>
    </p:spTree>
    <p:extLst>
      <p:ext uri="{BB962C8B-B14F-4D97-AF65-F5344CB8AC3E}">
        <p14:creationId xmlns:p14="http://schemas.microsoft.com/office/powerpoint/2010/main" val="39746744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7D1D4-7BC0-7F4A-A1A4-9F555D6B65A3}"/>
              </a:ext>
            </a:extLst>
          </p:cNvPr>
          <p:cNvSpPr>
            <a:spLocks noGrp="1"/>
          </p:cNvSpPr>
          <p:nvPr>
            <p:ph type="title"/>
          </p:nvPr>
        </p:nvSpPr>
        <p:spPr/>
        <p:txBody>
          <a:bodyPr/>
          <a:lstStyle/>
          <a:p>
            <a:r>
              <a:rPr kumimoji="1" lang="en-US" altLang="zh-CN" dirty="0"/>
              <a:t>Regular</a:t>
            </a:r>
            <a:r>
              <a:rPr kumimoji="1" lang="zh-CN" altLang="en-US" dirty="0"/>
              <a:t> </a:t>
            </a:r>
            <a:r>
              <a:rPr kumimoji="1" lang="en-US" altLang="zh-CN" dirty="0"/>
              <a:t>expression</a:t>
            </a:r>
            <a:r>
              <a:rPr kumimoji="1" lang="zh-CN" altLang="en-US" dirty="0"/>
              <a:t> </a:t>
            </a:r>
            <a:r>
              <a:rPr kumimoji="1" lang="en-US" altLang="zh-CN" dirty="0"/>
              <a:t>examples</a:t>
            </a:r>
            <a:endParaRPr kumimoji="1" lang="zh-CN" altLang="en-US" dirty="0"/>
          </a:p>
        </p:txBody>
      </p:sp>
      <p:sp>
        <p:nvSpPr>
          <p:cNvPr id="3" name="内容占位符 2">
            <a:extLst>
              <a:ext uri="{FF2B5EF4-FFF2-40B4-BE49-F238E27FC236}">
                <a16:creationId xmlns:a16="http://schemas.microsoft.com/office/drawing/2014/main" id="{4C33E6D8-9798-254F-A384-A3C8F27D463E}"/>
              </a:ext>
            </a:extLst>
          </p:cNvPr>
          <p:cNvSpPr>
            <a:spLocks noGrp="1"/>
          </p:cNvSpPr>
          <p:nvPr>
            <p:ph idx="1"/>
          </p:nvPr>
        </p:nvSpPr>
        <p:spPr>
          <a:xfrm>
            <a:off x="609600" y="914400"/>
            <a:ext cx="8686800" cy="5105400"/>
          </a:xfrm>
        </p:spPr>
        <p:txBody>
          <a:bodyPr/>
          <a:lstStyle/>
          <a:p>
            <a:r>
              <a:rPr lang="en-US" altLang="zh-CN" dirty="0">
                <a:latin typeface="Prestige Elite Std" panose="02060509020206020304" pitchFamily="49" charset="0"/>
              </a:rPr>
              <a:t>gr(</a:t>
            </a:r>
            <a:r>
              <a:rPr lang="en-US" altLang="zh-CN" dirty="0" err="1">
                <a:latin typeface="Prestige Elite Std" panose="02060509020206020304" pitchFamily="49" charset="0"/>
              </a:rPr>
              <a:t>a|e</a:t>
            </a:r>
            <a:r>
              <a:rPr lang="en-US" altLang="zh-CN" dirty="0">
                <a:latin typeface="Prestige Elite Std" panose="02060509020206020304" pitchFamily="49" charset="0"/>
              </a:rPr>
              <a:t>)y</a:t>
            </a:r>
          </a:p>
          <a:p>
            <a:r>
              <a:rPr lang="en-US" altLang="zh-CN" dirty="0">
                <a:latin typeface="Prestige Elite Std" panose="02060509020206020304" pitchFamily="49" charset="0"/>
              </a:rPr>
              <a:t>gr[ae]y</a:t>
            </a:r>
          </a:p>
          <a:p>
            <a:r>
              <a:rPr lang="en-US" altLang="zh-CN" dirty="0">
                <a:latin typeface="Prestige Elite Std" panose="02060509020206020304" pitchFamily="49" charset="0"/>
              </a:rPr>
              <a:t>^dog</a:t>
            </a:r>
            <a:endParaRPr kumimoji="1" lang="en-US" altLang="zh-CN" dirty="0">
              <a:latin typeface="Prestige Elite Std" panose="02060509020206020304" pitchFamily="49" charset="0"/>
            </a:endParaRPr>
          </a:p>
          <a:p>
            <a:r>
              <a:rPr lang="en-US" altLang="zh-CN" dirty="0" err="1">
                <a:latin typeface="Prestige Elite Std" panose="02060509020206020304" pitchFamily="49" charset="0"/>
              </a:rPr>
              <a:t>go+gle</a:t>
            </a:r>
            <a:endParaRPr lang="en-US" altLang="zh-CN" dirty="0">
              <a:latin typeface="Prestige Elite Std" panose="02060509020206020304" pitchFamily="49" charset="0"/>
            </a:endParaRPr>
          </a:p>
          <a:p>
            <a:r>
              <a:rPr lang="en-US" altLang="zh-CN" dirty="0">
                <a:latin typeface="Prestige Elite Std" panose="02060509020206020304" pitchFamily="49" charset="0"/>
              </a:rPr>
              <a:t>\d{5}(-\d{4})?</a:t>
            </a:r>
          </a:p>
          <a:p>
            <a:r>
              <a:rPr lang="en-US" altLang="zh-CN" dirty="0">
                <a:latin typeface="Prestige Elite Std" panose="02060509020206020304" pitchFamily="49" charset="0"/>
              </a:rPr>
              <a:t>[2-9]|[12]\d|3[0-6]</a:t>
            </a:r>
          </a:p>
          <a:p>
            <a:r>
              <a:rPr lang="en-US" altLang="zh-CN" dirty="0">
                <a:latin typeface="Prestige Elite Std" panose="02060509020206020304" pitchFamily="49" charset="0"/>
              </a:rPr>
              <a:t>\d+(\.\d\d)?</a:t>
            </a:r>
          </a:p>
          <a:p>
            <a:r>
              <a:rPr lang="en-US" altLang="zh-CN" dirty="0">
                <a:latin typeface="Prestige Elite Std" panose="02060509020206020304" pitchFamily="49" charset="0"/>
              </a:rPr>
              <a:t>((\d{3})(\.|-))?(\d{3})(\.|-)(\d{4})</a:t>
            </a:r>
            <a:endParaRPr kumimoji="1" lang="zh-CN" altLang="en-US" dirty="0">
              <a:latin typeface="Prestige Elite Std" panose="02060509020206020304" pitchFamily="49" charset="0"/>
            </a:endParaRPr>
          </a:p>
        </p:txBody>
      </p:sp>
      <p:sp>
        <p:nvSpPr>
          <p:cNvPr id="4" name="矩形标注 3">
            <a:extLst>
              <a:ext uri="{FF2B5EF4-FFF2-40B4-BE49-F238E27FC236}">
                <a16:creationId xmlns:a16="http://schemas.microsoft.com/office/drawing/2014/main" id="{EB801920-D1E5-844D-B758-A6CE08407B57}"/>
              </a:ext>
            </a:extLst>
          </p:cNvPr>
          <p:cNvSpPr/>
          <p:nvPr/>
        </p:nvSpPr>
        <p:spPr bwMode="auto">
          <a:xfrm>
            <a:off x="3352800" y="4876800"/>
            <a:ext cx="1676400" cy="762000"/>
          </a:xfrm>
          <a:prstGeom prst="wedgeRectCallout">
            <a:avLst>
              <a:gd name="adj1" fmla="val -82254"/>
              <a:gd name="adj2" fmla="val -124335"/>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Escape character</a:t>
            </a:r>
            <a:endParaRPr kumimoji="1" lang="zh-CN" altLang="en-US" b="0" dirty="0">
              <a:latin typeface="Helvetica"/>
              <a:cs typeface="Helvetica"/>
            </a:endParaRPr>
          </a:p>
        </p:txBody>
      </p:sp>
    </p:spTree>
    <p:extLst>
      <p:ext uri="{BB962C8B-B14F-4D97-AF65-F5344CB8AC3E}">
        <p14:creationId xmlns:p14="http://schemas.microsoft.com/office/powerpoint/2010/main" val="27133025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5D499-39AF-8448-ADC2-A7604AA9363D}"/>
              </a:ext>
            </a:extLst>
          </p:cNvPr>
          <p:cNvSpPr>
            <a:spLocks noGrp="1"/>
          </p:cNvSpPr>
          <p:nvPr>
            <p:ph type="title"/>
          </p:nvPr>
        </p:nvSpPr>
        <p:spPr/>
        <p:txBody>
          <a:bodyPr/>
          <a:lstStyle/>
          <a:p>
            <a:r>
              <a:rPr kumimoji="1" lang="en-US" altLang="zh-CN" dirty="0"/>
              <a:t>Other</a:t>
            </a:r>
            <a:r>
              <a:rPr kumimoji="1" lang="zh-CN" altLang="en-US" dirty="0"/>
              <a:t> </a:t>
            </a:r>
            <a:r>
              <a:rPr kumimoji="1" lang="en-US" altLang="zh-CN" dirty="0"/>
              <a:t>Useful command line tools</a:t>
            </a:r>
            <a:endParaRPr kumimoji="1" lang="zh-CN" altLang="en-US" dirty="0"/>
          </a:p>
        </p:txBody>
      </p:sp>
      <p:sp>
        <p:nvSpPr>
          <p:cNvPr id="3" name="文本占位符 2">
            <a:extLst>
              <a:ext uri="{FF2B5EF4-FFF2-40B4-BE49-F238E27FC236}">
                <a16:creationId xmlns:a16="http://schemas.microsoft.com/office/drawing/2014/main" id="{723E51A4-1DD8-9040-8976-6EAE0E37D697}"/>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8907895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35B28-CCC9-6944-80FE-190E87A92E73}"/>
              </a:ext>
            </a:extLst>
          </p:cNvPr>
          <p:cNvSpPr>
            <a:spLocks noGrp="1"/>
          </p:cNvSpPr>
          <p:nvPr>
            <p:ph type="title"/>
          </p:nvPr>
        </p:nvSpPr>
        <p:spPr>
          <a:xfrm>
            <a:off x="990600" y="266700"/>
            <a:ext cx="7162800" cy="533400"/>
          </a:xfrm>
        </p:spPr>
        <p:txBody>
          <a:bodyPr>
            <a:normAutofit fontScale="90000"/>
          </a:bodyPr>
          <a:lstStyle/>
          <a:p>
            <a:r>
              <a:rPr kumimoji="1" lang="en-US" altLang="zh-CN" sz="4400" dirty="0"/>
              <a:t>More</a:t>
            </a:r>
            <a:r>
              <a:rPr kumimoji="1" lang="zh-CN" altLang="en-US" sz="4400" dirty="0"/>
              <a:t> </a:t>
            </a:r>
            <a:r>
              <a:rPr kumimoji="1" lang="en-US" altLang="zh-CN" sz="4400" dirty="0"/>
              <a:t>about</a:t>
            </a:r>
            <a:r>
              <a:rPr kumimoji="1" lang="zh-CN" altLang="en-US" sz="4400" dirty="0"/>
              <a:t> </a:t>
            </a:r>
            <a:r>
              <a:rPr kumimoji="1" lang="en-US" altLang="zh-CN" sz="4400" dirty="0"/>
              <a:t>myself</a:t>
            </a:r>
            <a:endParaRPr kumimoji="1" lang="zh-CN" altLang="en-US" sz="4400" dirty="0"/>
          </a:p>
        </p:txBody>
      </p:sp>
      <p:sp>
        <p:nvSpPr>
          <p:cNvPr id="3" name="内容占位符 2">
            <a:extLst>
              <a:ext uri="{FF2B5EF4-FFF2-40B4-BE49-F238E27FC236}">
                <a16:creationId xmlns:a16="http://schemas.microsoft.com/office/drawing/2014/main" id="{35072270-80E5-EB44-A3CC-BC70488A1751}"/>
              </a:ext>
            </a:extLst>
          </p:cNvPr>
          <p:cNvSpPr>
            <a:spLocks noGrp="1"/>
          </p:cNvSpPr>
          <p:nvPr>
            <p:ph idx="1"/>
          </p:nvPr>
        </p:nvSpPr>
        <p:spPr>
          <a:xfrm>
            <a:off x="381000" y="1371600"/>
            <a:ext cx="3962400" cy="5219700"/>
          </a:xfrm>
        </p:spPr>
        <p:txBody>
          <a:bodyPr>
            <a:normAutofit lnSpcReduction="10000"/>
          </a:bodyPr>
          <a:lstStyle/>
          <a:p>
            <a:r>
              <a:rPr kumimoji="1" lang="en-US" altLang="zh-CN" dirty="0">
                <a:latin typeface="Microsoft YaHei" panose="020B0503020204020204" pitchFamily="34" charset="-122"/>
                <a:ea typeface="Microsoft YaHei" panose="020B0503020204020204" pitchFamily="34" charset="-122"/>
              </a:rPr>
              <a:t>Chat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with</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about</a:t>
            </a:r>
          </a:p>
          <a:p>
            <a:pPr lvl="1"/>
            <a:r>
              <a:rPr kumimoji="1" lang="en-US" altLang="zh-CN" dirty="0">
                <a:latin typeface="Microsoft YaHei" panose="020B0503020204020204" pitchFamily="34" charset="-122"/>
                <a:ea typeface="Microsoft YaHei" panose="020B0503020204020204" pitchFamily="34" charset="-122"/>
              </a:rPr>
              <a:t>Course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content</a:t>
            </a:r>
          </a:p>
          <a:p>
            <a:pPr lvl="1"/>
            <a:r>
              <a:rPr kumimoji="1" lang="en-US" altLang="zh-CN" dirty="0">
                <a:latin typeface="Microsoft YaHei" panose="020B0503020204020204" pitchFamily="34" charset="-122"/>
                <a:ea typeface="Microsoft YaHei" panose="020B0503020204020204" pitchFamily="34" charset="-122"/>
              </a:rPr>
              <a:t>Engineering</a:t>
            </a:r>
          </a:p>
          <a:p>
            <a:pPr lvl="1"/>
            <a:r>
              <a:rPr kumimoji="1" lang="en-US" altLang="zh-CN" dirty="0">
                <a:latin typeface="Microsoft YaHei" panose="020B0503020204020204" pitchFamily="34" charset="-122"/>
                <a:ea typeface="Microsoft YaHei" panose="020B0503020204020204" pitchFamily="34" charset="-122"/>
              </a:rPr>
              <a:t>System</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security</a:t>
            </a:r>
          </a:p>
          <a:p>
            <a:pPr lvl="1"/>
            <a:r>
              <a:rPr kumimoji="1" lang="en-US" altLang="zh-CN" dirty="0">
                <a:latin typeface="Microsoft YaHei" panose="020B0503020204020204" pitchFamily="34" charset="-122"/>
                <a:ea typeface="Microsoft YaHei" panose="020B0503020204020204" pitchFamily="34" charset="-122"/>
              </a:rPr>
              <a:t>Fintech</a:t>
            </a:r>
          </a:p>
          <a:p>
            <a:pPr lvl="1"/>
            <a:r>
              <a:rPr kumimoji="1" lang="en-US" altLang="zh-CN" dirty="0">
                <a:latin typeface="Microsoft YaHei" panose="020B0503020204020204" pitchFamily="34" charset="-122"/>
                <a:ea typeface="Microsoft YaHei" panose="020B0503020204020204" pitchFamily="34" charset="-122"/>
              </a:rPr>
              <a:t>AI</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Applications</a:t>
            </a:r>
          </a:p>
          <a:p>
            <a:pPr lvl="1"/>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dirty="0">
                <a:latin typeface="Microsoft YaHei" panose="020B0503020204020204" pitchFamily="34" charset="-122"/>
                <a:ea typeface="Microsoft YaHei" panose="020B0503020204020204" pitchFamily="34" charset="-122"/>
              </a:rPr>
              <a:t>出国读书</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生活</a:t>
            </a:r>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dirty="0">
                <a:latin typeface="Microsoft YaHei" panose="020B0503020204020204" pitchFamily="34" charset="-122"/>
                <a:ea typeface="Microsoft YaHei" panose="020B0503020204020204" pitchFamily="34" charset="-122"/>
              </a:rPr>
              <a:t>失恋</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想不开</a:t>
            </a:r>
            <a:endParaRPr kumimoji="1" lang="en-US" altLang="zh-CN" dirty="0">
              <a:latin typeface="Microsoft YaHei" panose="020B0503020204020204" pitchFamily="34" charset="-122"/>
              <a:ea typeface="Microsoft YaHei" panose="020B0503020204020204" pitchFamily="34" charset="-122"/>
            </a:endParaRPr>
          </a:p>
          <a:p>
            <a:pPr lvl="1"/>
            <a:r>
              <a:rPr kumimoji="1" lang="en-US" altLang="zh-CN" dirty="0">
                <a:latin typeface="Microsoft YaHei" panose="020B0503020204020204" pitchFamily="34" charset="-122"/>
                <a:ea typeface="Microsoft YaHei" panose="020B0503020204020204" pitchFamily="34" charset="-122"/>
              </a:rPr>
              <a:t>Geek</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Stuff</a:t>
            </a:r>
          </a:p>
          <a:p>
            <a:pPr lvl="1"/>
            <a:r>
              <a:rPr kumimoji="1" lang="zh-CN" altLang="en-US" dirty="0">
                <a:latin typeface="Microsoft YaHei" panose="020B0503020204020204" pitchFamily="34" charset="-122"/>
                <a:ea typeface="Microsoft YaHei" panose="020B0503020204020204" pitchFamily="34" charset="-122"/>
              </a:rPr>
              <a:t>合作研究</a:t>
            </a:r>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dirty="0">
                <a:latin typeface="Microsoft YaHei" panose="020B0503020204020204" pitchFamily="34" charset="-122"/>
                <a:ea typeface="Microsoft YaHei" panose="020B0503020204020204" pitchFamily="34" charset="-122"/>
              </a:rPr>
              <a:t>找工作</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职业规划</a:t>
            </a:r>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dirty="0">
                <a:latin typeface="Microsoft YaHei" panose="020B0503020204020204" pitchFamily="34" charset="-122"/>
                <a:ea typeface="Microsoft YaHei" panose="020B0503020204020204" pitchFamily="34" charset="-122"/>
              </a:rPr>
              <a:t>创业</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融资</a:t>
            </a:r>
            <a:endParaRPr kumimoji="1" lang="en-US" altLang="zh-CN" dirty="0">
              <a:latin typeface="Microsoft YaHei" panose="020B0503020204020204" pitchFamily="34" charset="-122"/>
              <a:ea typeface="Microsoft YaHei" panose="020B0503020204020204" pitchFamily="34" charset="-122"/>
            </a:endParaRPr>
          </a:p>
        </p:txBody>
      </p:sp>
      <p:sp>
        <p:nvSpPr>
          <p:cNvPr id="4" name="内容占位符 2">
            <a:extLst>
              <a:ext uri="{FF2B5EF4-FFF2-40B4-BE49-F238E27FC236}">
                <a16:creationId xmlns:a16="http://schemas.microsoft.com/office/drawing/2014/main" id="{36523E24-0DB8-EF4F-94F8-839178F0E4BC}"/>
              </a:ext>
            </a:extLst>
          </p:cNvPr>
          <p:cNvSpPr txBox="1">
            <a:spLocks/>
          </p:cNvSpPr>
          <p:nvPr/>
        </p:nvSpPr>
        <p:spPr bwMode="auto">
          <a:xfrm>
            <a:off x="4360985" y="1371600"/>
            <a:ext cx="4495800" cy="5219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400">
                <a:solidFill>
                  <a:schemeClr val="tx1"/>
                </a:solidFill>
                <a:latin typeface="Helvetica"/>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sz="2200">
                <a:solidFill>
                  <a:schemeClr val="tx1"/>
                </a:solidFill>
                <a:latin typeface="Helvetica"/>
                <a:ea typeface="ＭＳ Ｐゴシック" charset="-128"/>
              </a:defRPr>
            </a:lvl2pPr>
            <a:lvl3pPr marL="1143000" indent="-22860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2000">
                <a:solidFill>
                  <a:schemeClr val="tx1"/>
                </a:solidFill>
                <a:latin typeface="Helvetica"/>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ea typeface="ＭＳ Ｐゴシック" charset="-128"/>
              </a:defRPr>
            </a:lvl9pPr>
          </a:lstStyle>
          <a:p>
            <a:r>
              <a:rPr kumimoji="1" lang="en-US" altLang="zh-CN" b="0" kern="0" dirty="0">
                <a:latin typeface="Microsoft YaHei" panose="020B0503020204020204" pitchFamily="34" charset="-122"/>
                <a:ea typeface="Microsoft YaHei" panose="020B0503020204020204" pitchFamily="34" charset="-122"/>
              </a:rPr>
              <a:t>Do</a:t>
            </a:r>
            <a:r>
              <a:rPr kumimoji="1" lang="zh-CN" altLang="en-US" b="0" kern="0" dirty="0">
                <a:latin typeface="Microsoft YaHei" panose="020B0503020204020204" pitchFamily="34" charset="-122"/>
                <a:ea typeface="Microsoft YaHei" panose="020B0503020204020204" pitchFamily="34" charset="-122"/>
              </a:rPr>
              <a:t> </a:t>
            </a:r>
            <a:r>
              <a:rPr kumimoji="1" lang="en-US" altLang="zh-CN" u="sng" kern="0" dirty="0">
                <a:latin typeface="Microsoft YaHei" panose="020B0503020204020204" pitchFamily="34" charset="-122"/>
                <a:ea typeface="Microsoft YaHei" panose="020B0503020204020204" pitchFamily="34" charset="-122"/>
              </a:rPr>
              <a:t>not</a:t>
            </a:r>
            <a:r>
              <a:rPr kumimoji="1" lang="zh-CN" altLang="en-US" u="sng"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ask</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me</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about</a:t>
            </a:r>
            <a:r>
              <a:rPr kumimoji="1" lang="zh-CN" altLang="en-US" b="0" kern="0" dirty="0">
                <a:latin typeface="Microsoft YaHei" panose="020B0503020204020204" pitchFamily="34" charset="-122"/>
                <a:ea typeface="Microsoft YaHei" panose="020B0503020204020204" pitchFamily="34" charset="-122"/>
              </a:rPr>
              <a:t> </a:t>
            </a:r>
            <a:endParaRPr kumimoji="1" lang="en-US" altLang="zh-CN" b="0" kern="0" dirty="0">
              <a:latin typeface="Microsoft YaHei" panose="020B0503020204020204" pitchFamily="34" charset="-122"/>
              <a:ea typeface="Microsoft YaHei" panose="020B0503020204020204" pitchFamily="34" charset="-122"/>
            </a:endParaRPr>
          </a:p>
          <a:p>
            <a:pPr lvl="1"/>
            <a:r>
              <a:rPr kumimoji="1" lang="en-US" altLang="zh-CN" b="0" kern="0" dirty="0">
                <a:latin typeface="Microsoft YaHei" panose="020B0503020204020204" pitchFamily="34" charset="-122"/>
                <a:ea typeface="Microsoft YaHei" panose="020B0503020204020204" pitchFamily="34" charset="-122"/>
              </a:rPr>
              <a:t>NP</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Completeness</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TCS</a:t>
            </a:r>
          </a:p>
          <a:p>
            <a:pPr lvl="1"/>
            <a:r>
              <a:rPr kumimoji="1" lang="en-US" altLang="zh-CN" b="0" kern="0" dirty="0">
                <a:latin typeface="Microsoft YaHei" panose="020B0503020204020204" pitchFamily="34" charset="-122"/>
                <a:ea typeface="Microsoft YaHei" panose="020B0503020204020204" pitchFamily="34" charset="-122"/>
              </a:rPr>
              <a:t>Game</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Theory</a:t>
            </a:r>
          </a:p>
          <a:p>
            <a:pPr lvl="1"/>
            <a:r>
              <a:rPr kumimoji="1" lang="en-US" altLang="zh-CN" b="0" kern="0" dirty="0">
                <a:latin typeface="Microsoft YaHei" panose="020B0503020204020204" pitchFamily="34" charset="-122"/>
                <a:ea typeface="Microsoft YaHei" panose="020B0503020204020204" pitchFamily="34" charset="-122"/>
              </a:rPr>
              <a:t>Computer</a:t>
            </a:r>
            <a:r>
              <a:rPr kumimoji="1" lang="zh-CN" altLang="en-US" b="0" kern="0" dirty="0">
                <a:latin typeface="Microsoft YaHei" panose="020B0503020204020204" pitchFamily="34" charset="-122"/>
                <a:ea typeface="Microsoft YaHei" panose="020B0503020204020204" pitchFamily="34" charset="-122"/>
              </a:rPr>
              <a:t> </a:t>
            </a:r>
            <a:r>
              <a:rPr kumimoji="1" lang="en-US" altLang="zh-CN" b="0" kern="0" dirty="0">
                <a:latin typeface="Microsoft YaHei" panose="020B0503020204020204" pitchFamily="34" charset="-122"/>
                <a:ea typeface="Microsoft YaHei" panose="020B0503020204020204" pitchFamily="34" charset="-122"/>
              </a:rPr>
              <a:t>Graphics</a:t>
            </a:r>
          </a:p>
          <a:p>
            <a:pPr lvl="1"/>
            <a:endParaRPr kumimoji="1" lang="en-US" altLang="zh-CN" b="0" kern="0" dirty="0">
              <a:latin typeface="Microsoft YaHei" panose="020B0503020204020204" pitchFamily="34" charset="-122"/>
              <a:ea typeface="Microsoft YaHei" panose="020B0503020204020204" pitchFamily="34" charset="-122"/>
            </a:endParaRPr>
          </a:p>
          <a:p>
            <a:pPr lvl="1"/>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考什么 （打死不说）</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不想交作业（找助教）</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改分 （只往低处改）</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撒狗粮 （免疫）</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鄙视</a:t>
            </a:r>
            <a:r>
              <a:rPr kumimoji="1" lang="en-US" altLang="zh-CN" b="0" kern="0" dirty="0">
                <a:latin typeface="Microsoft YaHei" panose="020B0503020204020204" pitchFamily="34" charset="-122"/>
                <a:ea typeface="Microsoft YaHei" panose="020B0503020204020204" pitchFamily="34" charset="-122"/>
              </a:rPr>
              <a:t>/</a:t>
            </a:r>
            <a:r>
              <a:rPr kumimoji="1" lang="zh-CN" altLang="en-US" b="0" kern="0" dirty="0">
                <a:latin typeface="Microsoft YaHei" panose="020B0503020204020204" pitchFamily="34" charset="-122"/>
                <a:ea typeface="Microsoft YaHei" panose="020B0503020204020204" pitchFamily="34" charset="-122"/>
              </a:rPr>
              <a:t>调戏我 （免疫）</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体育运动（无数据）</a:t>
            </a:r>
            <a:endParaRPr kumimoji="1" lang="en-US" altLang="zh-CN" b="0" kern="0" dirty="0">
              <a:latin typeface="Microsoft YaHei" panose="020B0503020204020204" pitchFamily="34" charset="-122"/>
              <a:ea typeface="Microsoft YaHei" panose="020B0503020204020204" pitchFamily="34" charset="-122"/>
            </a:endParaRPr>
          </a:p>
          <a:p>
            <a:pPr lvl="1"/>
            <a:r>
              <a:rPr kumimoji="1" lang="zh-CN" altLang="en-US" b="0" kern="0" dirty="0">
                <a:latin typeface="Microsoft YaHei" panose="020B0503020204020204" pitchFamily="34" charset="-122"/>
                <a:ea typeface="Microsoft YaHei" panose="020B0503020204020204" pitchFamily="34" charset="-122"/>
              </a:rPr>
              <a:t>娱乐明星（无数据）</a:t>
            </a:r>
            <a:endParaRPr kumimoji="1" lang="en-US" altLang="zh-CN" b="0" kern="0" dirty="0">
              <a:latin typeface="Microsoft YaHei" panose="020B0503020204020204" pitchFamily="34" charset="-122"/>
              <a:ea typeface="Microsoft YaHei" panose="020B0503020204020204" pitchFamily="34" charset="-122"/>
            </a:endParaRPr>
          </a:p>
        </p:txBody>
      </p:sp>
      <p:cxnSp>
        <p:nvCxnSpPr>
          <p:cNvPr id="6" name="直线连接符 5">
            <a:extLst>
              <a:ext uri="{FF2B5EF4-FFF2-40B4-BE49-F238E27FC236}">
                <a16:creationId xmlns:a16="http://schemas.microsoft.com/office/drawing/2014/main" id="{667A7C7A-6EEE-3C4F-9CE2-9AD3DB6F5343}"/>
              </a:ext>
            </a:extLst>
          </p:cNvPr>
          <p:cNvCxnSpPr>
            <a:cxnSpLocks/>
          </p:cNvCxnSpPr>
          <p:nvPr/>
        </p:nvCxnSpPr>
        <p:spPr bwMode="auto">
          <a:xfrm>
            <a:off x="4343400" y="1981200"/>
            <a:ext cx="0" cy="4343400"/>
          </a:xfrm>
          <a:prstGeom prst="line">
            <a:avLst/>
          </a:prstGeom>
          <a:ln>
            <a:headEnd type="none" w="med" len="med"/>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26025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D3486-C7C9-9C48-9935-54E4C8BB2702}"/>
              </a:ext>
            </a:extLst>
          </p:cNvPr>
          <p:cNvSpPr>
            <a:spLocks noGrp="1"/>
          </p:cNvSpPr>
          <p:nvPr>
            <p:ph type="title"/>
          </p:nvPr>
        </p:nvSpPr>
        <p:spPr/>
        <p:txBody>
          <a:bodyPr/>
          <a:lstStyle/>
          <a:p>
            <a:r>
              <a:rPr kumimoji="1" lang="en-US" altLang="zh-CN" dirty="0"/>
              <a:t>Find</a:t>
            </a:r>
            <a:endParaRPr kumimoji="1" lang="zh-CN" altLang="en-US" dirty="0"/>
          </a:p>
        </p:txBody>
      </p:sp>
      <p:sp>
        <p:nvSpPr>
          <p:cNvPr id="3" name="内容占位符 2">
            <a:extLst>
              <a:ext uri="{FF2B5EF4-FFF2-40B4-BE49-F238E27FC236}">
                <a16:creationId xmlns:a16="http://schemas.microsoft.com/office/drawing/2014/main" id="{415E1FE9-8D48-8A48-B0EE-64A83F37FB19}"/>
              </a:ext>
            </a:extLst>
          </p:cNvPr>
          <p:cNvSpPr>
            <a:spLocks noGrp="1"/>
          </p:cNvSpPr>
          <p:nvPr>
            <p:ph idx="1"/>
          </p:nvPr>
        </p:nvSpPr>
        <p:spPr>
          <a:xfrm>
            <a:off x="381000" y="990600"/>
            <a:ext cx="8534400" cy="5105400"/>
          </a:xfrm>
        </p:spPr>
        <p:txBody>
          <a:bodyPr>
            <a:normAutofit fontScale="92500" lnSpcReduction="10000"/>
          </a:bodyPr>
          <a:lstStyle/>
          <a:p>
            <a:r>
              <a:rPr kumimoji="1" lang="en-US" altLang="zh-CN" dirty="0"/>
              <a:t>root@3a7ecb762a39:~/</a:t>
            </a:r>
            <a:r>
              <a:rPr kumimoji="1" lang="en-US" altLang="zh-CN" dirty="0" err="1"/>
              <a:t>bash_tutorial</a:t>
            </a:r>
            <a:r>
              <a:rPr kumimoji="1" lang="en-US" altLang="zh-CN" dirty="0"/>
              <a:t># </a:t>
            </a:r>
            <a:r>
              <a:rPr kumimoji="1" lang="en-US" altLang="zh-CN" dirty="0" err="1"/>
              <a:t>tldr</a:t>
            </a:r>
            <a:r>
              <a:rPr kumimoji="1" lang="en-US" altLang="zh-CN" dirty="0"/>
              <a:t> find</a:t>
            </a:r>
          </a:p>
          <a:p>
            <a:endParaRPr kumimoji="1" lang="en-US" altLang="zh-CN" dirty="0"/>
          </a:p>
          <a:p>
            <a:pPr marL="0" indent="0">
              <a:buNone/>
            </a:pPr>
            <a:r>
              <a:rPr kumimoji="1" lang="en-US" altLang="zh-CN" dirty="0">
                <a:latin typeface="Prestige Elite Std" panose="02060509020206020304" pitchFamily="49" charset="0"/>
              </a:rPr>
              <a:t>find</a:t>
            </a:r>
          </a:p>
          <a:p>
            <a:pPr marL="0" indent="0">
              <a:buNone/>
            </a:pPr>
            <a:endParaRPr kumimoji="1" lang="en-US" altLang="zh-CN" dirty="0"/>
          </a:p>
          <a:p>
            <a:r>
              <a:rPr kumimoji="1" lang="en-US" altLang="zh-CN" dirty="0"/>
              <a:t>  Find files by extension:</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-name '*.</a:t>
            </a:r>
            <a:r>
              <a:rPr kumimoji="1" lang="en-US" altLang="zh-CN" dirty="0" err="1">
                <a:latin typeface="Prestige Elite Std" panose="02060509020206020304" pitchFamily="49" charset="0"/>
              </a:rPr>
              <a:t>ext</a:t>
            </a:r>
            <a:r>
              <a:rPr kumimoji="1" lang="en-US" altLang="zh-CN" dirty="0">
                <a:latin typeface="Prestige Elite Std" panose="02060509020206020304" pitchFamily="49" charset="0"/>
              </a:rPr>
              <a:t>'</a:t>
            </a:r>
          </a:p>
          <a:p>
            <a:endParaRPr kumimoji="1" lang="en-US" altLang="zh-CN" dirty="0"/>
          </a:p>
          <a:p>
            <a:r>
              <a:rPr kumimoji="1" lang="en-US" altLang="zh-CN" dirty="0"/>
              <a:t>  Find files matching multiple path/name patterns:</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-path </a:t>
            </a:r>
            <a:r>
              <a:rPr kumimoji="1" lang="en-US" altLang="zh-CN" dirty="0">
                <a:latin typeface="Prestige Elite Std" panose="02060509020206020304" pitchFamily="49" charset="0"/>
              </a:rPr>
              <a:t>'**/path/**/*.</a:t>
            </a:r>
            <a:r>
              <a:rPr kumimoji="1" lang="en-US" altLang="zh-CN" dirty="0" err="1">
                <a:latin typeface="Prestige Elite Std" panose="02060509020206020304" pitchFamily="49" charset="0"/>
              </a:rPr>
              <a:t>ext</a:t>
            </a:r>
            <a:r>
              <a:rPr kumimoji="1" lang="en-US" altLang="zh-CN" dirty="0">
                <a:latin typeface="Prestige Elite Std" panose="02060509020206020304" pitchFamily="49" charset="0"/>
              </a:rPr>
              <a:t>' -or -name '*pattern*'</a:t>
            </a:r>
          </a:p>
          <a:p>
            <a:endParaRPr kumimoji="1" lang="en-US" altLang="zh-CN" dirty="0"/>
          </a:p>
          <a:p>
            <a:r>
              <a:rPr kumimoji="1" lang="en-US" altLang="zh-CN" dirty="0"/>
              <a:t>  Find directories matching a given name, in case-insensitive mode:</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-type d -</a:t>
            </a:r>
            <a:r>
              <a:rPr kumimoji="1" lang="en-US" altLang="zh-CN" dirty="0" err="1">
                <a:solidFill>
                  <a:srgbClr val="FF0000"/>
                </a:solidFill>
                <a:latin typeface="Prestige Elite Std" panose="02060509020206020304" pitchFamily="49" charset="0"/>
              </a:rPr>
              <a:t>iname</a:t>
            </a:r>
            <a:r>
              <a:rPr kumimoji="1" lang="en-US" altLang="zh-CN" dirty="0">
                <a:solidFill>
                  <a:srgbClr val="FF0000"/>
                </a:solidFill>
                <a:latin typeface="Prestige Elite Std" panose="02060509020206020304" pitchFamily="49" charset="0"/>
              </a:rPr>
              <a:t> </a:t>
            </a:r>
            <a:r>
              <a:rPr kumimoji="1" lang="en-US" altLang="zh-CN" dirty="0">
                <a:latin typeface="Prestige Elite Std" panose="02060509020206020304" pitchFamily="49" charset="0"/>
              </a:rPr>
              <a:t>'*lib*'</a:t>
            </a:r>
          </a:p>
          <a:p>
            <a:endParaRPr kumimoji="1" lang="en-US" altLang="zh-CN" dirty="0"/>
          </a:p>
        </p:txBody>
      </p:sp>
    </p:spTree>
    <p:extLst>
      <p:ext uri="{BB962C8B-B14F-4D97-AF65-F5344CB8AC3E}">
        <p14:creationId xmlns:p14="http://schemas.microsoft.com/office/powerpoint/2010/main" val="20186775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E1842-1F62-2641-B628-3DA990513364}"/>
              </a:ext>
            </a:extLst>
          </p:cNvPr>
          <p:cNvSpPr>
            <a:spLocks noGrp="1"/>
          </p:cNvSpPr>
          <p:nvPr>
            <p:ph type="title"/>
          </p:nvPr>
        </p:nvSpPr>
        <p:spPr/>
        <p:txBody>
          <a:bodyPr/>
          <a:lstStyle/>
          <a:p>
            <a:r>
              <a:rPr kumimoji="1" lang="en-US" altLang="zh-CN" dirty="0"/>
              <a:t>Find</a:t>
            </a:r>
            <a:r>
              <a:rPr kumimoji="1" lang="zh-CN" altLang="en-US" dirty="0"/>
              <a:t> </a:t>
            </a:r>
            <a:r>
              <a:rPr kumimoji="1" lang="en-US" altLang="zh-CN" dirty="0"/>
              <a:t>(cont’d)</a:t>
            </a:r>
            <a:endParaRPr kumimoji="1" lang="zh-CN" altLang="en-US" dirty="0"/>
          </a:p>
        </p:txBody>
      </p:sp>
      <p:sp>
        <p:nvSpPr>
          <p:cNvPr id="3" name="内容占位符 2">
            <a:extLst>
              <a:ext uri="{FF2B5EF4-FFF2-40B4-BE49-F238E27FC236}">
                <a16:creationId xmlns:a16="http://schemas.microsoft.com/office/drawing/2014/main" id="{0E6F8F55-CBCC-2F45-85D1-AC5C4F8DAD4A}"/>
              </a:ext>
            </a:extLst>
          </p:cNvPr>
          <p:cNvSpPr>
            <a:spLocks noGrp="1"/>
          </p:cNvSpPr>
          <p:nvPr>
            <p:ph idx="1"/>
          </p:nvPr>
        </p:nvSpPr>
        <p:spPr/>
        <p:txBody>
          <a:bodyPr>
            <a:normAutofit fontScale="85000" lnSpcReduction="20000"/>
          </a:bodyPr>
          <a:lstStyle/>
          <a:p>
            <a:r>
              <a:rPr kumimoji="1" lang="en-US" altLang="zh-CN" dirty="0"/>
              <a:t> Find files matching a given pattern, excluding specific paths:</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-name '*.</a:t>
            </a:r>
            <a:r>
              <a:rPr kumimoji="1" lang="en-US" altLang="zh-CN" dirty="0" err="1">
                <a:latin typeface="Prestige Elite Std" panose="02060509020206020304" pitchFamily="49" charset="0"/>
              </a:rPr>
              <a:t>py</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-not </a:t>
            </a:r>
            <a:r>
              <a:rPr kumimoji="1" lang="en-US" altLang="zh-CN" dirty="0">
                <a:latin typeface="Prestige Elite Std" panose="02060509020206020304" pitchFamily="49" charset="0"/>
              </a:rPr>
              <a:t>-path '*/site-packages/*'</a:t>
            </a:r>
          </a:p>
          <a:p>
            <a:endParaRPr kumimoji="1" lang="en-US" altLang="zh-CN" dirty="0"/>
          </a:p>
          <a:p>
            <a:r>
              <a:rPr kumimoji="1" lang="en-US" altLang="zh-CN" dirty="0"/>
              <a:t>Find files matching a given size range:</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-size +</a:t>
            </a:r>
            <a:r>
              <a:rPr kumimoji="1" lang="en-US" altLang="zh-CN" dirty="0">
                <a:latin typeface="Prestige Elite Std" panose="02060509020206020304" pitchFamily="49" charset="0"/>
              </a:rPr>
              <a:t>500k </a:t>
            </a:r>
            <a:r>
              <a:rPr kumimoji="1" lang="en-US" altLang="zh-CN" dirty="0">
                <a:solidFill>
                  <a:srgbClr val="FF0000"/>
                </a:solidFill>
                <a:latin typeface="Prestige Elite Std" panose="02060509020206020304" pitchFamily="49" charset="0"/>
              </a:rPr>
              <a:t>-size -</a:t>
            </a:r>
            <a:r>
              <a:rPr kumimoji="1" lang="en-US" altLang="zh-CN" dirty="0">
                <a:latin typeface="Prestige Elite Std" panose="02060509020206020304" pitchFamily="49" charset="0"/>
              </a:rPr>
              <a:t>10M</a:t>
            </a:r>
          </a:p>
          <a:p>
            <a:endParaRPr kumimoji="1" lang="en-US" altLang="zh-CN" dirty="0"/>
          </a:p>
          <a:p>
            <a:r>
              <a:rPr kumimoji="1" lang="en-US" altLang="zh-CN" dirty="0"/>
              <a:t> Run a command for each file (use `{}` within the command to access the filename):</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-name '*.</a:t>
            </a:r>
            <a:r>
              <a:rPr kumimoji="1" lang="en-US" altLang="zh-CN" dirty="0" err="1">
                <a:latin typeface="Prestige Elite Std" panose="02060509020206020304" pitchFamily="49" charset="0"/>
              </a:rPr>
              <a:t>ext</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-exec </a:t>
            </a:r>
            <a:r>
              <a:rPr kumimoji="1" lang="en-US" altLang="zh-CN" dirty="0" err="1">
                <a:solidFill>
                  <a:srgbClr val="FF0000"/>
                </a:solidFill>
                <a:latin typeface="Prestige Elite Std" panose="02060509020206020304" pitchFamily="49" charset="0"/>
              </a:rPr>
              <a:t>wc</a:t>
            </a:r>
            <a:r>
              <a:rPr kumimoji="1" lang="en-US" altLang="zh-CN" dirty="0">
                <a:solidFill>
                  <a:srgbClr val="FF0000"/>
                </a:solidFill>
                <a:latin typeface="Prestige Elite Std" panose="02060509020206020304" pitchFamily="49" charset="0"/>
              </a:rPr>
              <a:t> -l {} \</a:t>
            </a:r>
            <a:r>
              <a:rPr kumimoji="1" lang="en-US" altLang="zh-CN" dirty="0">
                <a:latin typeface="Prestige Elite Std" panose="02060509020206020304" pitchFamily="49" charset="0"/>
              </a:rPr>
              <a:t>;</a:t>
            </a:r>
          </a:p>
          <a:p>
            <a:endParaRPr kumimoji="1" lang="en-US" altLang="zh-CN" dirty="0"/>
          </a:p>
          <a:p>
            <a:pPr marL="0" indent="0">
              <a:buNone/>
            </a:pPr>
            <a:r>
              <a:rPr kumimoji="1" lang="en-US" altLang="zh-CN" dirty="0"/>
              <a:t>Find files modified in the last 7 days and delete them:</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a:t>
            </a:r>
            <a:r>
              <a:rPr kumimoji="1" lang="en-US" altLang="zh-CN" dirty="0" err="1">
                <a:latin typeface="Prestige Elite Std" panose="02060509020206020304" pitchFamily="49" charset="0"/>
              </a:rPr>
              <a:t>daystart</a:t>
            </a:r>
            <a:r>
              <a:rPr kumimoji="1" lang="en-US" altLang="zh-CN" dirty="0">
                <a:latin typeface="Prestige Elite Std" panose="02060509020206020304" pitchFamily="49" charset="0"/>
              </a:rPr>
              <a:t> -</a:t>
            </a:r>
            <a:r>
              <a:rPr kumimoji="1" lang="en-US" altLang="zh-CN" dirty="0" err="1">
                <a:latin typeface="Prestige Elite Std" panose="02060509020206020304" pitchFamily="49" charset="0"/>
              </a:rPr>
              <a:t>mtime</a:t>
            </a:r>
            <a:r>
              <a:rPr kumimoji="1" lang="en-US" altLang="zh-CN" dirty="0">
                <a:latin typeface="Prestige Elite Std" panose="02060509020206020304" pitchFamily="49" charset="0"/>
              </a:rPr>
              <a:t> -7 </a:t>
            </a:r>
            <a:r>
              <a:rPr kumimoji="1" lang="en-US" altLang="zh-CN" dirty="0">
                <a:solidFill>
                  <a:srgbClr val="FF0000"/>
                </a:solidFill>
                <a:latin typeface="Prestige Elite Std" panose="02060509020206020304" pitchFamily="49" charset="0"/>
              </a:rPr>
              <a:t>-delete</a:t>
            </a:r>
          </a:p>
          <a:p>
            <a:endParaRPr kumimoji="1" lang="en-US" altLang="zh-CN" dirty="0"/>
          </a:p>
          <a:p>
            <a:pPr marL="0" indent="0">
              <a:buNone/>
            </a:pPr>
            <a:r>
              <a:rPr kumimoji="1" lang="en-US" altLang="zh-CN" dirty="0"/>
              <a:t>Find empty (0 byte) files and delete them:</a:t>
            </a:r>
          </a:p>
          <a:p>
            <a:pPr marL="0" indent="0">
              <a:buNone/>
            </a:pPr>
            <a:r>
              <a:rPr kumimoji="1" lang="en-US" altLang="zh-CN" dirty="0">
                <a:latin typeface="Prestige Elite Std" panose="02060509020206020304" pitchFamily="49" charset="0"/>
              </a:rPr>
              <a:t>find </a:t>
            </a:r>
            <a:r>
              <a:rPr kumimoji="1" lang="en-US" altLang="zh-CN" dirty="0" err="1">
                <a:latin typeface="Prestige Elite Std" panose="02060509020206020304" pitchFamily="49" charset="0"/>
              </a:rPr>
              <a:t>root_path</a:t>
            </a:r>
            <a:r>
              <a:rPr kumimoji="1" lang="en-US" altLang="zh-CN" dirty="0">
                <a:latin typeface="Prestige Elite Std" panose="02060509020206020304" pitchFamily="49" charset="0"/>
              </a:rPr>
              <a:t> </a:t>
            </a:r>
            <a:r>
              <a:rPr kumimoji="1" lang="en-US" altLang="zh-CN" dirty="0">
                <a:solidFill>
                  <a:srgbClr val="FF0000"/>
                </a:solidFill>
                <a:latin typeface="Prestige Elite Std" panose="02060509020206020304" pitchFamily="49" charset="0"/>
              </a:rPr>
              <a:t>-type f -empty -delete</a:t>
            </a:r>
            <a:endParaRPr kumimoji="1" lang="zh-CN" altLang="en-US" dirty="0">
              <a:solidFill>
                <a:srgbClr val="FF0000"/>
              </a:solidFill>
              <a:latin typeface="Prestige Elite Std" panose="02060509020206020304" pitchFamily="49" charset="0"/>
            </a:endParaRPr>
          </a:p>
        </p:txBody>
      </p:sp>
    </p:spTree>
    <p:extLst>
      <p:ext uri="{BB962C8B-B14F-4D97-AF65-F5344CB8AC3E}">
        <p14:creationId xmlns:p14="http://schemas.microsoft.com/office/powerpoint/2010/main" val="38938587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A6AFE-F9D0-D540-91B7-3862CEC47904}"/>
              </a:ext>
            </a:extLst>
          </p:cNvPr>
          <p:cNvSpPr>
            <a:spLocks noGrp="1"/>
          </p:cNvSpPr>
          <p:nvPr>
            <p:ph type="title"/>
          </p:nvPr>
        </p:nvSpPr>
        <p:spPr/>
        <p:txBody>
          <a:bodyPr>
            <a:normAutofit fontScale="90000"/>
          </a:bodyPr>
          <a:lstStyle/>
          <a:p>
            <a:r>
              <a:rPr kumimoji="1" lang="en-US" altLang="zh-CN" dirty="0"/>
              <a:t>Other</a:t>
            </a:r>
            <a:r>
              <a:rPr kumimoji="1" lang="zh-CN" altLang="en-US" dirty="0"/>
              <a:t> </a:t>
            </a:r>
            <a:r>
              <a:rPr kumimoji="1" lang="en-US" altLang="zh-CN" dirty="0"/>
              <a:t>useful</a:t>
            </a:r>
            <a:r>
              <a:rPr kumimoji="1" lang="zh-CN" altLang="en-US" dirty="0"/>
              <a:t> </a:t>
            </a:r>
            <a:r>
              <a:rPr kumimoji="1" lang="en-US" altLang="zh-CN" dirty="0"/>
              <a:t>data</a:t>
            </a:r>
            <a:r>
              <a:rPr kumimoji="1" lang="zh-CN" altLang="en-US" dirty="0"/>
              <a:t> </a:t>
            </a:r>
            <a:r>
              <a:rPr kumimoji="1" lang="en-US" altLang="zh-CN" dirty="0"/>
              <a:t>manipulation</a:t>
            </a:r>
            <a:r>
              <a:rPr kumimoji="1" lang="zh-CN" altLang="en-US" dirty="0"/>
              <a:t> </a:t>
            </a:r>
            <a:r>
              <a:rPr kumimoji="1" lang="en-US" altLang="zh-CN" dirty="0"/>
              <a:t>tools</a:t>
            </a:r>
            <a:endParaRPr kumimoji="1" lang="zh-CN" altLang="en-US" dirty="0"/>
          </a:p>
        </p:txBody>
      </p:sp>
      <p:sp>
        <p:nvSpPr>
          <p:cNvPr id="3" name="内容占位符 2">
            <a:extLst>
              <a:ext uri="{FF2B5EF4-FFF2-40B4-BE49-F238E27FC236}">
                <a16:creationId xmlns:a16="http://schemas.microsoft.com/office/drawing/2014/main" id="{C9EF495E-B331-7147-9963-713080182871}"/>
              </a:ext>
            </a:extLst>
          </p:cNvPr>
          <p:cNvSpPr>
            <a:spLocks noGrp="1"/>
          </p:cNvSpPr>
          <p:nvPr>
            <p:ph idx="1"/>
          </p:nvPr>
        </p:nvSpPr>
        <p:spPr/>
        <p:txBody>
          <a:bodyPr/>
          <a:lstStyle/>
          <a:p>
            <a:r>
              <a:rPr kumimoji="1" lang="en-US" altLang="zh-CN" sz="2200" dirty="0">
                <a:latin typeface="Prestige Elite Std" panose="02060509020206020304" pitchFamily="49" charset="0"/>
              </a:rPr>
              <a:t>sort</a:t>
            </a:r>
          </a:p>
          <a:p>
            <a:pPr lvl="1"/>
            <a:r>
              <a:rPr kumimoji="1" lang="en-US" altLang="zh-CN" dirty="0">
                <a:latin typeface="Prestige Elite Std" panose="02060509020206020304" pitchFamily="49" charset="0"/>
              </a:rPr>
              <a:t>-n</a:t>
            </a:r>
            <a:r>
              <a:rPr kumimoji="1" lang="zh-CN" altLang="en-US" dirty="0">
                <a:latin typeface="Prestige Elite Std" panose="02060509020206020304" pitchFamily="49" charset="0"/>
              </a:rPr>
              <a:t> </a:t>
            </a:r>
            <a:r>
              <a:rPr kumimoji="1" lang="en-US" altLang="zh-CN" dirty="0"/>
              <a:t>use</a:t>
            </a:r>
            <a:r>
              <a:rPr kumimoji="1" lang="zh-CN" altLang="en-US" dirty="0"/>
              <a:t> </a:t>
            </a:r>
            <a:r>
              <a:rPr kumimoji="1" lang="en-US" altLang="zh-CN" dirty="0"/>
              <a:t>numeric</a:t>
            </a:r>
            <a:r>
              <a:rPr kumimoji="1" lang="zh-CN" altLang="en-US" dirty="0"/>
              <a:t> </a:t>
            </a:r>
            <a:r>
              <a:rPr kumimoji="1" lang="en-US" altLang="zh-CN" dirty="0"/>
              <a:t>order</a:t>
            </a:r>
          </a:p>
          <a:p>
            <a:pPr lvl="1"/>
            <a:r>
              <a:rPr kumimoji="1" lang="en-US" altLang="zh-CN" dirty="0">
                <a:latin typeface="Prestige Elite Std" panose="02060509020206020304" pitchFamily="49" charset="0"/>
              </a:rPr>
              <a:t>-k</a:t>
            </a:r>
            <a:r>
              <a:rPr kumimoji="1" lang="zh-CN" altLang="en-US" dirty="0">
                <a:latin typeface="Prestige Elite Std" panose="02060509020206020304" pitchFamily="49" charset="0"/>
              </a:rPr>
              <a:t> </a:t>
            </a:r>
            <a:r>
              <a:rPr kumimoji="1" lang="en-US" altLang="zh-CN" dirty="0"/>
              <a:t>on</a:t>
            </a:r>
            <a:r>
              <a:rPr kumimoji="1" lang="zh-CN" altLang="en-US" dirty="0"/>
              <a:t> </a:t>
            </a:r>
            <a:r>
              <a:rPr kumimoji="1" lang="en-US" altLang="zh-CN" dirty="0"/>
              <a:t>a</a:t>
            </a:r>
            <a:r>
              <a:rPr kumimoji="1" lang="zh-CN" altLang="en-US" dirty="0"/>
              <a:t> </a:t>
            </a:r>
            <a:r>
              <a:rPr kumimoji="1" lang="en-US" altLang="zh-CN" dirty="0"/>
              <a:t>key</a:t>
            </a:r>
            <a:r>
              <a:rPr kumimoji="1" lang="zh-CN" altLang="en-US" dirty="0"/>
              <a:t> </a:t>
            </a:r>
            <a:r>
              <a:rPr kumimoji="1" lang="en-US" altLang="zh-CN" dirty="0"/>
              <a:t>(1)</a:t>
            </a:r>
          </a:p>
          <a:p>
            <a:pPr marL="457200" lvl="1" indent="0">
              <a:buNone/>
            </a:pPr>
            <a:r>
              <a:rPr lang="en-US" altLang="zh-CN" dirty="0">
                <a:latin typeface="Prestige Elite Std" panose="02060509020206020304" pitchFamily="49" charset="0"/>
                <a:ea typeface="FangSong" panose="02010609060101010101" pitchFamily="49" charset="-122"/>
              </a:rPr>
              <a:t>sort -nk1,1 </a:t>
            </a:r>
            <a:endParaRPr kumimoji="1" lang="en-US" altLang="zh-CN" dirty="0">
              <a:latin typeface="Prestige Elite Std" panose="02060509020206020304" pitchFamily="49" charset="0"/>
              <a:ea typeface="FangSong" panose="02010609060101010101" pitchFamily="49" charset="-122"/>
            </a:endParaRPr>
          </a:p>
          <a:p>
            <a:r>
              <a:rPr kumimoji="1" lang="en-US" altLang="zh-CN" sz="2200" dirty="0" err="1">
                <a:latin typeface="Prestige Elite Std" panose="02060509020206020304" pitchFamily="49" charset="0"/>
              </a:rPr>
              <a:t>uniq</a:t>
            </a:r>
            <a:endParaRPr kumimoji="1" lang="en-US" altLang="zh-CN" sz="2200" dirty="0">
              <a:latin typeface="Prestige Elite Std" panose="02060509020206020304" pitchFamily="49" charset="0"/>
            </a:endParaRPr>
          </a:p>
          <a:p>
            <a:pPr lvl="1"/>
            <a:r>
              <a:rPr kumimoji="1" lang="en-US" altLang="zh-CN" dirty="0"/>
              <a:t>Works</a:t>
            </a:r>
            <a:r>
              <a:rPr kumimoji="1" lang="zh-CN" altLang="en-US" dirty="0"/>
              <a:t> </a:t>
            </a:r>
            <a:r>
              <a:rPr kumimoji="1" lang="en-US" altLang="zh-CN" dirty="0"/>
              <a:t>only</a:t>
            </a:r>
            <a:r>
              <a:rPr kumimoji="1" lang="zh-CN" altLang="en-US" dirty="0"/>
              <a:t> </a:t>
            </a:r>
            <a:r>
              <a:rPr kumimoji="1" lang="en-US" altLang="zh-CN" dirty="0"/>
              <a:t>on</a:t>
            </a:r>
            <a:r>
              <a:rPr kumimoji="1" lang="zh-CN" altLang="en-US" dirty="0"/>
              <a:t> </a:t>
            </a:r>
            <a:r>
              <a:rPr kumimoji="1" lang="en-US" altLang="zh-CN" dirty="0"/>
              <a:t>sorted</a:t>
            </a:r>
            <a:r>
              <a:rPr kumimoji="1" lang="zh-CN" altLang="en-US" dirty="0"/>
              <a:t> </a:t>
            </a:r>
            <a:r>
              <a:rPr kumimoji="1" lang="en-US" altLang="zh-CN" dirty="0"/>
              <a:t>data</a:t>
            </a:r>
            <a:endParaRPr kumimoji="1" lang="zh-CN" altLang="en-US" dirty="0"/>
          </a:p>
        </p:txBody>
      </p:sp>
    </p:spTree>
    <p:extLst>
      <p:ext uri="{BB962C8B-B14F-4D97-AF65-F5344CB8AC3E}">
        <p14:creationId xmlns:p14="http://schemas.microsoft.com/office/powerpoint/2010/main" val="28522114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75E96F-0713-F24B-A182-A3A5A16B50DF}"/>
              </a:ext>
            </a:extLst>
          </p:cNvPr>
          <p:cNvSpPr>
            <a:spLocks noGrp="1"/>
          </p:cNvSpPr>
          <p:nvPr>
            <p:ph type="title"/>
          </p:nvPr>
        </p:nvSpPr>
        <p:spPr>
          <a:xfrm>
            <a:off x="990600" y="307554"/>
            <a:ext cx="7162800" cy="533400"/>
          </a:xfrm>
        </p:spPr>
        <p:txBody>
          <a:bodyPr>
            <a:normAutofit fontScale="90000"/>
          </a:bodyPr>
          <a:lstStyle/>
          <a:p>
            <a:r>
              <a:rPr kumimoji="1" lang="en-US" altLang="zh-CN" dirty="0"/>
              <a:t>Text</a:t>
            </a:r>
            <a:r>
              <a:rPr kumimoji="1" lang="zh-CN" altLang="en-US" dirty="0"/>
              <a:t> </a:t>
            </a:r>
            <a:r>
              <a:rPr kumimoji="1" lang="en-US" altLang="zh-CN" dirty="0"/>
              <a:t>Editing</a:t>
            </a:r>
            <a:r>
              <a:rPr kumimoji="1" lang="zh-CN" altLang="en-US" dirty="0"/>
              <a:t> </a:t>
            </a:r>
            <a:r>
              <a:rPr kumimoji="1" lang="en-US" altLang="zh-CN" dirty="0"/>
              <a:t>Commands (if</a:t>
            </a:r>
            <a:r>
              <a:rPr kumimoji="1" lang="zh-CN" altLang="en-US" dirty="0"/>
              <a:t> </a:t>
            </a:r>
            <a:r>
              <a:rPr kumimoji="1" lang="en-US" altLang="zh-CN" dirty="0"/>
              <a:t>you</a:t>
            </a:r>
            <a:r>
              <a:rPr kumimoji="1" lang="zh-CN" altLang="en-US" dirty="0"/>
              <a:t> </a:t>
            </a:r>
            <a:r>
              <a:rPr kumimoji="1" lang="en-US" altLang="zh-CN" dirty="0"/>
              <a:t>do</a:t>
            </a:r>
            <a:r>
              <a:rPr kumimoji="1" lang="zh-CN" altLang="en-US" dirty="0"/>
              <a:t> </a:t>
            </a:r>
            <a:r>
              <a:rPr kumimoji="1" lang="en-US" altLang="zh-CN" dirty="0"/>
              <a:t>not</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Python)</a:t>
            </a:r>
            <a:endParaRPr kumimoji="1" lang="zh-CN" altLang="en-US" dirty="0"/>
          </a:p>
        </p:txBody>
      </p:sp>
      <p:sp>
        <p:nvSpPr>
          <p:cNvPr id="3" name="内容占位符 2">
            <a:extLst>
              <a:ext uri="{FF2B5EF4-FFF2-40B4-BE49-F238E27FC236}">
                <a16:creationId xmlns:a16="http://schemas.microsoft.com/office/drawing/2014/main" id="{A0DBBD9C-0A68-7A45-8898-E15439503905}"/>
              </a:ext>
            </a:extLst>
          </p:cNvPr>
          <p:cNvSpPr>
            <a:spLocks noGrp="1"/>
          </p:cNvSpPr>
          <p:nvPr>
            <p:ph idx="1"/>
          </p:nvPr>
        </p:nvSpPr>
        <p:spPr>
          <a:xfrm>
            <a:off x="609600" y="1524000"/>
            <a:ext cx="7924800" cy="4495800"/>
          </a:xfrm>
        </p:spPr>
        <p:txBody>
          <a:bodyPr/>
          <a:lstStyle/>
          <a:p>
            <a:r>
              <a:rPr kumimoji="1" lang="en-US" altLang="zh-CN" dirty="0"/>
              <a:t>Editing</a:t>
            </a:r>
            <a:r>
              <a:rPr kumimoji="1" lang="zh-CN" altLang="en-US" dirty="0"/>
              <a:t> </a:t>
            </a:r>
            <a:r>
              <a:rPr kumimoji="1" lang="en-US" altLang="zh-CN" dirty="0"/>
              <a:t>commands:</a:t>
            </a:r>
          </a:p>
          <a:p>
            <a:r>
              <a:rPr kumimoji="1" lang="en-US" altLang="zh-CN" dirty="0"/>
              <a:t>Sed</a:t>
            </a:r>
          </a:p>
          <a:p>
            <a:pPr marL="0" indent="0">
              <a:buNone/>
            </a:pPr>
            <a:r>
              <a:rPr lang="en-US" altLang="zh-CN" dirty="0">
                <a:latin typeface="Prestige Elite Std" panose="02060509020206020304" pitchFamily="49" charset="0"/>
                <a:ea typeface="FangSong" panose="02010609060101010101" pitchFamily="49" charset="-122"/>
              </a:rPr>
              <a:t>sed ’s/.*Disconnected from //’</a:t>
            </a:r>
            <a:endParaRPr kumimoji="1" lang="en-US" altLang="zh-CN" dirty="0">
              <a:latin typeface="Prestige Elite Std" panose="02060509020206020304" pitchFamily="49" charset="0"/>
              <a:ea typeface="FangSong" panose="02010609060101010101" pitchFamily="49" charset="-122"/>
            </a:endParaRPr>
          </a:p>
          <a:p>
            <a:pPr marL="0" indent="0">
              <a:buNone/>
            </a:pPr>
            <a:endParaRPr lang="en-US" altLang="zh-CN" dirty="0">
              <a:latin typeface="Prestige Elite Std" panose="02060509020206020304" pitchFamily="49" charset="0"/>
              <a:ea typeface="FangSong" panose="02010609060101010101" pitchFamily="49" charset="-122"/>
            </a:endParaRPr>
          </a:p>
          <a:p>
            <a:pPr marL="0" indent="0">
              <a:buNone/>
            </a:pPr>
            <a:r>
              <a:rPr lang="en-US" altLang="zh-CN" dirty="0">
                <a:latin typeface="Prestige Elite Std" panose="02060509020206020304" pitchFamily="49" charset="0"/>
                <a:ea typeface="FangSong" panose="02010609060101010101" pitchFamily="49" charset="-122"/>
              </a:rPr>
              <a:t>sed -E 's/.*Disconnected from (invalid |authenticating )?user (.*) [^ ]+ port [0-9]+( \[</a:t>
            </a:r>
            <a:r>
              <a:rPr lang="en-US" altLang="zh-CN" dirty="0" err="1">
                <a:latin typeface="Prestige Elite Std" panose="02060509020206020304" pitchFamily="49" charset="0"/>
                <a:ea typeface="FangSong" panose="02010609060101010101" pitchFamily="49" charset="-122"/>
              </a:rPr>
              <a:t>preauth</a:t>
            </a:r>
            <a:r>
              <a:rPr lang="en-US" altLang="zh-CN" dirty="0">
                <a:latin typeface="Prestige Elite Std" panose="02060509020206020304" pitchFamily="49" charset="0"/>
                <a:ea typeface="FangSong" panose="02010609060101010101" pitchFamily="49" charset="-122"/>
              </a:rPr>
              <a:t>\])?$/</a:t>
            </a:r>
            <a:r>
              <a:rPr lang="en-US" altLang="zh-CN" dirty="0">
                <a:solidFill>
                  <a:srgbClr val="FF0000"/>
                </a:solidFill>
                <a:latin typeface="Prestige Elite Std" panose="02060509020206020304" pitchFamily="49" charset="0"/>
                <a:ea typeface="FangSong" panose="02010609060101010101" pitchFamily="49" charset="-122"/>
              </a:rPr>
              <a:t>\2</a:t>
            </a:r>
            <a:r>
              <a:rPr lang="en-US" altLang="zh-CN" dirty="0">
                <a:latin typeface="Prestige Elite Std" panose="02060509020206020304" pitchFamily="49" charset="0"/>
                <a:ea typeface="FangSong" panose="02010609060101010101" pitchFamily="49" charset="-122"/>
              </a:rPr>
              <a:t>/'</a:t>
            </a:r>
            <a:endParaRPr kumimoji="1" lang="en-US" altLang="zh-CN" dirty="0">
              <a:latin typeface="Prestige Elite Std" panose="02060509020206020304" pitchFamily="49" charset="0"/>
              <a:ea typeface="FangSong" panose="02010609060101010101" pitchFamily="49" charset="-122"/>
            </a:endParaRPr>
          </a:p>
          <a:p>
            <a:pPr marL="0" indent="0">
              <a:buNone/>
            </a:pPr>
            <a:endParaRPr kumimoji="1" lang="en-US" altLang="zh-CN" dirty="0"/>
          </a:p>
        </p:txBody>
      </p:sp>
      <p:sp>
        <p:nvSpPr>
          <p:cNvPr id="4" name="矩形标注 3">
            <a:extLst>
              <a:ext uri="{FF2B5EF4-FFF2-40B4-BE49-F238E27FC236}">
                <a16:creationId xmlns:a16="http://schemas.microsoft.com/office/drawing/2014/main" id="{095FD3DF-B02B-1D42-B4B9-3F68B5937C30}"/>
              </a:ext>
            </a:extLst>
          </p:cNvPr>
          <p:cNvSpPr/>
          <p:nvPr/>
        </p:nvSpPr>
        <p:spPr bwMode="auto">
          <a:xfrm>
            <a:off x="4953000" y="5257800"/>
            <a:ext cx="1905000" cy="533400"/>
          </a:xfrm>
          <a:prstGeom prst="wedgeRectCallout">
            <a:avLst>
              <a:gd name="adj1" fmla="val -69918"/>
              <a:gd name="adj2" fmla="val -23153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a:latin typeface="Helvetica"/>
                <a:cs typeface="Helvetica"/>
              </a:rPr>
              <a:t>Second match</a:t>
            </a:r>
            <a:endParaRPr kumimoji="1" lang="zh-CN" altLang="en-US" b="0" dirty="0">
              <a:latin typeface="Helvetica"/>
              <a:cs typeface="Helvetica"/>
            </a:endParaRPr>
          </a:p>
        </p:txBody>
      </p:sp>
    </p:spTree>
    <p:extLst>
      <p:ext uri="{BB962C8B-B14F-4D97-AF65-F5344CB8AC3E}">
        <p14:creationId xmlns:p14="http://schemas.microsoft.com/office/powerpoint/2010/main" val="353720485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FF63A-30D3-0745-9D27-78EEE7381792}"/>
              </a:ext>
            </a:extLst>
          </p:cNvPr>
          <p:cNvSpPr>
            <a:spLocks noGrp="1"/>
          </p:cNvSpPr>
          <p:nvPr>
            <p:ph type="title"/>
          </p:nvPr>
        </p:nvSpPr>
        <p:spPr/>
        <p:txBody>
          <a:bodyPr/>
          <a:lstStyle/>
          <a:p>
            <a:r>
              <a:rPr kumimoji="1" lang="en-US" altLang="zh-CN" dirty="0"/>
              <a:t>Text editing with awk</a:t>
            </a:r>
            <a:endParaRPr kumimoji="1" lang="zh-CN" altLang="en-US" dirty="0"/>
          </a:p>
        </p:txBody>
      </p:sp>
      <p:sp>
        <p:nvSpPr>
          <p:cNvPr id="3" name="内容占位符 2">
            <a:extLst>
              <a:ext uri="{FF2B5EF4-FFF2-40B4-BE49-F238E27FC236}">
                <a16:creationId xmlns:a16="http://schemas.microsoft.com/office/drawing/2014/main" id="{D4607226-C23C-3C4D-92C8-5616EF01B6C1}"/>
              </a:ext>
            </a:extLst>
          </p:cNvPr>
          <p:cNvSpPr>
            <a:spLocks noGrp="1"/>
          </p:cNvSpPr>
          <p:nvPr>
            <p:ph idx="1"/>
          </p:nvPr>
        </p:nvSpPr>
        <p:spPr/>
        <p:txBody>
          <a:bodyPr/>
          <a:lstStyle/>
          <a:p>
            <a:r>
              <a:rPr kumimoji="1" lang="en-US" altLang="zh-CN" dirty="0"/>
              <a:t>Awk</a:t>
            </a:r>
          </a:p>
          <a:p>
            <a:pPr marL="0" indent="0">
              <a:buNone/>
            </a:pPr>
            <a:r>
              <a:rPr lang="en-US" altLang="zh-CN" dirty="0">
                <a:latin typeface="Prestige Elite Std" panose="02060509020206020304" pitchFamily="49" charset="0"/>
                <a:ea typeface="FangSong" panose="02010609060101010101" pitchFamily="49" charset="-122"/>
              </a:rPr>
              <a:t>awk ‘$1 == 1 &amp;&amp; $2 ~ /^c[^ ]*e$/ { print $2 }’</a:t>
            </a:r>
          </a:p>
          <a:p>
            <a:pPr lvl="1"/>
            <a:r>
              <a:rPr kumimoji="1" lang="en-US" altLang="zh-CN" dirty="0"/>
              <a:t>Use</a:t>
            </a:r>
            <a:r>
              <a:rPr kumimoji="1" lang="zh-CN" altLang="en-US" dirty="0"/>
              <a:t> </a:t>
            </a:r>
            <a:r>
              <a:rPr kumimoji="1" lang="en-US" altLang="zh-CN" dirty="0"/>
              <a:t>-F</a:t>
            </a:r>
            <a:r>
              <a:rPr kumimoji="1" lang="zh-CN" altLang="en-US" dirty="0"/>
              <a:t> </a:t>
            </a:r>
            <a:r>
              <a:rPr kumimoji="1" lang="en-US" altLang="zh-CN" dirty="0"/>
              <a:t>Change</a:t>
            </a:r>
            <a:r>
              <a:rPr kumimoji="1" lang="zh-CN" altLang="en-US" dirty="0"/>
              <a:t> </a:t>
            </a:r>
            <a:r>
              <a:rPr kumimoji="1" lang="en-US" altLang="zh-CN" dirty="0"/>
              <a:t>separators</a:t>
            </a:r>
          </a:p>
          <a:p>
            <a:endParaRPr kumimoji="1" lang="zh-CN" altLang="en-US" dirty="0"/>
          </a:p>
        </p:txBody>
      </p:sp>
      <p:pic>
        <p:nvPicPr>
          <p:cNvPr id="4" name="图片 3">
            <a:extLst>
              <a:ext uri="{FF2B5EF4-FFF2-40B4-BE49-F238E27FC236}">
                <a16:creationId xmlns:a16="http://schemas.microsoft.com/office/drawing/2014/main" id="{7461F18A-5F23-B643-9F5F-1399D5F19FD7}"/>
              </a:ext>
            </a:extLst>
          </p:cNvPr>
          <p:cNvPicPr>
            <a:picLocks noChangeAspect="1"/>
          </p:cNvPicPr>
          <p:nvPr/>
        </p:nvPicPr>
        <p:blipFill>
          <a:blip r:embed="rId2"/>
          <a:stretch>
            <a:fillRect/>
          </a:stretch>
        </p:blipFill>
        <p:spPr>
          <a:xfrm>
            <a:off x="838200" y="4376195"/>
            <a:ext cx="6649167" cy="1226210"/>
          </a:xfrm>
          <a:prstGeom prst="rect">
            <a:avLst/>
          </a:prstGeom>
        </p:spPr>
      </p:pic>
      <p:sp>
        <p:nvSpPr>
          <p:cNvPr id="5" name="矩形标注 4">
            <a:extLst>
              <a:ext uri="{FF2B5EF4-FFF2-40B4-BE49-F238E27FC236}">
                <a16:creationId xmlns:a16="http://schemas.microsoft.com/office/drawing/2014/main" id="{E9B06A1B-B396-4940-9FB4-D854AE688A4C}"/>
              </a:ext>
            </a:extLst>
          </p:cNvPr>
          <p:cNvSpPr/>
          <p:nvPr/>
        </p:nvSpPr>
        <p:spPr bwMode="auto">
          <a:xfrm>
            <a:off x="5638800" y="2590800"/>
            <a:ext cx="1447800" cy="457200"/>
          </a:xfrm>
          <a:prstGeom prst="wedgeRectCallout">
            <a:avLst>
              <a:gd name="adj1" fmla="val -174121"/>
              <a:gd name="adj2" fmla="val -254754"/>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Column</a:t>
            </a:r>
            <a:r>
              <a:rPr kumimoji="1" lang="zh-CN" altLang="en-US" b="0" dirty="0">
                <a:latin typeface="Helvetica"/>
                <a:cs typeface="Helvetica"/>
              </a:rPr>
              <a:t> </a:t>
            </a:r>
            <a:r>
              <a:rPr kumimoji="1" lang="en-US" altLang="zh-CN" b="0" dirty="0">
                <a:latin typeface="Helvetica"/>
                <a:cs typeface="Helvetica"/>
              </a:rPr>
              <a:t>2</a:t>
            </a:r>
            <a:endParaRPr kumimoji="1" lang="zh-CN" altLang="en-US" b="0" dirty="0">
              <a:latin typeface="Helvetica"/>
              <a:cs typeface="Helvetica"/>
            </a:endParaRPr>
          </a:p>
        </p:txBody>
      </p:sp>
      <p:sp>
        <p:nvSpPr>
          <p:cNvPr id="6" name="矩形标注 5">
            <a:extLst>
              <a:ext uri="{FF2B5EF4-FFF2-40B4-BE49-F238E27FC236}">
                <a16:creationId xmlns:a16="http://schemas.microsoft.com/office/drawing/2014/main" id="{3F821A23-4047-B643-94FE-4F98E6442DE8}"/>
              </a:ext>
            </a:extLst>
          </p:cNvPr>
          <p:cNvSpPr/>
          <p:nvPr/>
        </p:nvSpPr>
        <p:spPr bwMode="auto">
          <a:xfrm>
            <a:off x="7086600" y="2242595"/>
            <a:ext cx="1447800" cy="457200"/>
          </a:xfrm>
          <a:prstGeom prst="wedgeRectCallout">
            <a:avLst>
              <a:gd name="adj1" fmla="val -233998"/>
              <a:gd name="adj2" fmla="val -189819"/>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Match</a:t>
            </a:r>
            <a:r>
              <a:rPr kumimoji="1" lang="zh-CN" altLang="en-US" b="0" dirty="0">
                <a:latin typeface="Helvetica"/>
                <a:cs typeface="Helvetica"/>
              </a:rPr>
              <a:t> </a:t>
            </a:r>
            <a:r>
              <a:rPr kumimoji="1" lang="en-US" altLang="zh-CN" b="0" dirty="0">
                <a:latin typeface="Helvetica"/>
                <a:cs typeface="Helvetica"/>
              </a:rPr>
              <a:t>regex</a:t>
            </a:r>
            <a:endParaRPr kumimoji="1" lang="zh-CN" altLang="en-US" b="0" dirty="0">
              <a:latin typeface="Helvetica"/>
              <a:cs typeface="Helvetica"/>
            </a:endParaRPr>
          </a:p>
        </p:txBody>
      </p:sp>
      <p:sp>
        <p:nvSpPr>
          <p:cNvPr id="7" name="矩形标注 6">
            <a:extLst>
              <a:ext uri="{FF2B5EF4-FFF2-40B4-BE49-F238E27FC236}">
                <a16:creationId xmlns:a16="http://schemas.microsoft.com/office/drawing/2014/main" id="{61540372-7C4F-3547-84DD-8071520411CF}"/>
              </a:ext>
            </a:extLst>
          </p:cNvPr>
          <p:cNvSpPr/>
          <p:nvPr/>
        </p:nvSpPr>
        <p:spPr bwMode="auto">
          <a:xfrm>
            <a:off x="2667000" y="3746692"/>
            <a:ext cx="1752600" cy="411514"/>
          </a:xfrm>
          <a:prstGeom prst="wedgeRectCallout">
            <a:avLst>
              <a:gd name="adj1" fmla="val -45226"/>
              <a:gd name="adj2" fmla="val 120215"/>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Variables</a:t>
            </a:r>
            <a:endParaRPr kumimoji="1" lang="zh-CN" altLang="en-US" b="0" dirty="0">
              <a:latin typeface="Helvetica"/>
              <a:cs typeface="Helvetica"/>
            </a:endParaRPr>
          </a:p>
        </p:txBody>
      </p:sp>
      <p:sp>
        <p:nvSpPr>
          <p:cNvPr id="8" name="矩形标注 7">
            <a:extLst>
              <a:ext uri="{FF2B5EF4-FFF2-40B4-BE49-F238E27FC236}">
                <a16:creationId xmlns:a16="http://schemas.microsoft.com/office/drawing/2014/main" id="{A5E1EAA3-7178-8509-726E-52C511E1BEBD}"/>
              </a:ext>
            </a:extLst>
          </p:cNvPr>
          <p:cNvSpPr/>
          <p:nvPr/>
        </p:nvSpPr>
        <p:spPr bwMode="auto">
          <a:xfrm>
            <a:off x="3543300" y="2590800"/>
            <a:ext cx="1447800" cy="457200"/>
          </a:xfrm>
          <a:prstGeom prst="wedgeRectCallout">
            <a:avLst>
              <a:gd name="adj1" fmla="val -174121"/>
              <a:gd name="adj2" fmla="val -254754"/>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Column</a:t>
            </a:r>
            <a:r>
              <a:rPr kumimoji="1" lang="zh-CN" altLang="en-US" b="0" dirty="0">
                <a:latin typeface="Helvetica"/>
                <a:cs typeface="Helvetica"/>
              </a:rPr>
              <a:t> </a:t>
            </a:r>
            <a:r>
              <a:rPr kumimoji="1" lang="en-US" altLang="zh-CN" b="0" dirty="0">
                <a:latin typeface="Helvetica"/>
                <a:cs typeface="Helvetica"/>
              </a:rPr>
              <a:t>1</a:t>
            </a:r>
            <a:endParaRPr kumimoji="1" lang="zh-CN" altLang="en-US" b="0" dirty="0">
              <a:latin typeface="Helvetica"/>
              <a:cs typeface="Helvetica"/>
            </a:endParaRPr>
          </a:p>
        </p:txBody>
      </p:sp>
    </p:spTree>
    <p:extLst>
      <p:ext uri="{BB962C8B-B14F-4D97-AF65-F5344CB8AC3E}">
        <p14:creationId xmlns:p14="http://schemas.microsoft.com/office/powerpoint/2010/main" val="21163952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3189E-2FBD-5345-951D-0EFC84CBB2DB}"/>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do</a:t>
            </a:r>
            <a:r>
              <a:rPr kumimoji="1" lang="zh-CN" altLang="en-US" dirty="0"/>
              <a:t> </a:t>
            </a:r>
            <a:r>
              <a:rPr kumimoji="1" lang="en-US" altLang="zh-CN" dirty="0"/>
              <a:t>I</a:t>
            </a:r>
            <a:r>
              <a:rPr kumimoji="1" lang="zh-CN" altLang="en-US" dirty="0"/>
              <a:t> </a:t>
            </a:r>
            <a:r>
              <a:rPr kumimoji="1" lang="en-US" altLang="zh-CN" dirty="0"/>
              <a:t>remember</a:t>
            </a:r>
            <a:r>
              <a:rPr kumimoji="1" lang="zh-CN" altLang="en-US" dirty="0"/>
              <a:t> </a:t>
            </a:r>
            <a:r>
              <a:rPr kumimoji="1" lang="en-US" altLang="zh-CN" dirty="0"/>
              <a:t>these?</a:t>
            </a:r>
            <a:endParaRPr kumimoji="1" lang="zh-CN" altLang="en-US" dirty="0"/>
          </a:p>
        </p:txBody>
      </p:sp>
      <p:sp>
        <p:nvSpPr>
          <p:cNvPr id="3" name="内容占位符 2">
            <a:extLst>
              <a:ext uri="{FF2B5EF4-FFF2-40B4-BE49-F238E27FC236}">
                <a16:creationId xmlns:a16="http://schemas.microsoft.com/office/drawing/2014/main" id="{CFD3B916-16AD-F34B-AA5B-9AE72572233C}"/>
              </a:ext>
            </a:extLst>
          </p:cNvPr>
          <p:cNvSpPr>
            <a:spLocks noGrp="1"/>
          </p:cNvSpPr>
          <p:nvPr>
            <p:ph idx="1"/>
          </p:nvPr>
        </p:nvSpPr>
        <p:spPr/>
        <p:txBody>
          <a:bodyPr/>
          <a:lstStyle/>
          <a:p>
            <a:r>
              <a:rPr kumimoji="1" lang="en-US" altLang="zh-CN" dirty="0"/>
              <a:t>Cheat</a:t>
            </a:r>
            <a:r>
              <a:rPr kumimoji="1" lang="zh-CN" altLang="en-US" dirty="0"/>
              <a:t> </a:t>
            </a:r>
            <a:r>
              <a:rPr kumimoji="1" lang="en-US" altLang="zh-CN" dirty="0"/>
              <a:t>sheets</a:t>
            </a:r>
          </a:p>
          <a:p>
            <a:r>
              <a:rPr kumimoji="1" lang="en-US" altLang="zh-CN" dirty="0"/>
              <a:t>Built-in</a:t>
            </a:r>
            <a:r>
              <a:rPr kumimoji="1" lang="zh-CN" altLang="en-US" dirty="0"/>
              <a:t> </a:t>
            </a:r>
            <a:r>
              <a:rPr kumimoji="1" lang="en-US" altLang="zh-CN" dirty="0"/>
              <a:t>cheat</a:t>
            </a:r>
            <a:r>
              <a:rPr kumimoji="1" lang="zh-CN" altLang="en-US" dirty="0"/>
              <a:t> </a:t>
            </a:r>
            <a:r>
              <a:rPr kumimoji="1" lang="en-US" altLang="zh-CN" dirty="0"/>
              <a:t>sheet</a:t>
            </a:r>
          </a:p>
          <a:p>
            <a:pPr lvl="1"/>
            <a:r>
              <a:rPr kumimoji="1" lang="en-US" altLang="zh-CN" dirty="0" err="1"/>
              <a:t>tldr</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interesting</a:t>
            </a:r>
            <a:r>
              <a:rPr kumimoji="1" lang="zh-CN" altLang="en-US" dirty="0"/>
              <a:t> </a:t>
            </a:r>
            <a:r>
              <a:rPr kumimoji="1" lang="en-US" altLang="zh-CN" dirty="0"/>
              <a:t>tool</a:t>
            </a:r>
          </a:p>
          <a:p>
            <a:pPr lvl="1"/>
            <a:r>
              <a:rPr lang="en-US" altLang="zh-CN" dirty="0"/>
              <a:t>TL;DR stands for "Too Long; Didn't Read”</a:t>
            </a:r>
          </a:p>
          <a:p>
            <a:pPr lvl="1"/>
            <a:r>
              <a:rPr kumimoji="1" lang="en-US" altLang="zh-CN" dirty="0">
                <a:latin typeface="Prestige Elite Std" panose="02060509020206020304" pitchFamily="49" charset="0"/>
              </a:rPr>
              <a:t>pip</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install</a:t>
            </a:r>
            <a:r>
              <a:rPr kumimoji="1" lang="zh-CN" altLang="en-US" dirty="0">
                <a:latin typeface="Prestige Elite Std" panose="02060509020206020304" pitchFamily="49" charset="0"/>
              </a:rPr>
              <a:t> </a:t>
            </a:r>
            <a:r>
              <a:rPr kumimoji="1" lang="en-US" altLang="zh-CN" dirty="0" err="1">
                <a:latin typeface="Prestige Elite Std" panose="02060509020206020304" pitchFamily="49" charset="0"/>
              </a:rPr>
              <a:t>tldr</a:t>
            </a:r>
            <a:endParaRPr kumimoji="1" lang="en-US" altLang="zh-CN" dirty="0">
              <a:latin typeface="Prestige Elite Std" panose="02060509020206020304" pitchFamily="49" charset="0"/>
            </a:endParaRPr>
          </a:p>
          <a:p>
            <a:pPr lvl="1"/>
            <a:r>
              <a:rPr kumimoji="1" lang="en-US" altLang="zh-CN" dirty="0"/>
              <a:t>If</a:t>
            </a:r>
            <a:r>
              <a:rPr kumimoji="1" lang="zh-CN" altLang="en-US" dirty="0"/>
              <a:t> </a:t>
            </a:r>
            <a:r>
              <a:rPr kumimoji="1" lang="en-US" altLang="zh-CN" dirty="0"/>
              <a:t>does</a:t>
            </a:r>
            <a:r>
              <a:rPr kumimoji="1" lang="zh-CN" altLang="en-US" dirty="0"/>
              <a:t> </a:t>
            </a:r>
            <a:r>
              <a:rPr kumimoji="1" lang="en-US" altLang="zh-CN" dirty="0"/>
              <a:t>not</a:t>
            </a:r>
            <a:r>
              <a:rPr kumimoji="1" lang="zh-CN" altLang="en-US" dirty="0"/>
              <a:t> </a:t>
            </a:r>
            <a:r>
              <a:rPr kumimoji="1" lang="en-US" altLang="zh-CN" dirty="0"/>
              <a:t>work,</a:t>
            </a:r>
            <a:r>
              <a:rPr kumimoji="1" lang="zh-CN" altLang="en-US" dirty="0"/>
              <a:t> </a:t>
            </a:r>
            <a:r>
              <a:rPr kumimoji="1" lang="en-US" altLang="zh-CN" dirty="0"/>
              <a:t>run</a:t>
            </a:r>
            <a:r>
              <a:rPr kumimoji="1" lang="zh-CN" altLang="en-US" dirty="0"/>
              <a:t> </a:t>
            </a:r>
            <a:r>
              <a:rPr kumimoji="1" lang="en-US" altLang="zh-CN" dirty="0"/>
              <a:t>the</a:t>
            </a:r>
            <a:r>
              <a:rPr kumimoji="1" lang="zh-CN" altLang="en-US" dirty="0"/>
              <a:t> </a:t>
            </a:r>
            <a:r>
              <a:rPr kumimoji="1" lang="en-US" altLang="zh-CN" dirty="0"/>
              <a:t>following</a:t>
            </a:r>
            <a:r>
              <a:rPr kumimoji="1" lang="zh-CN" altLang="en-US" dirty="0"/>
              <a:t> </a:t>
            </a:r>
            <a:r>
              <a:rPr kumimoji="1" lang="en-US" altLang="zh-CN" dirty="0"/>
              <a:t>manually</a:t>
            </a:r>
            <a:r>
              <a:rPr kumimoji="1" lang="zh-CN" altLang="en-US" dirty="0"/>
              <a:t> </a:t>
            </a:r>
            <a:r>
              <a:rPr kumimoji="1" lang="en-US" altLang="zh-CN" dirty="0"/>
              <a:t>first:</a:t>
            </a:r>
            <a:r>
              <a:rPr kumimoji="1" lang="zh-CN" altLang="en-US" dirty="0"/>
              <a:t> </a:t>
            </a:r>
            <a:endParaRPr kumimoji="1" lang="en-US" altLang="zh-CN" dirty="0"/>
          </a:p>
          <a:p>
            <a:pPr lvl="1"/>
            <a:r>
              <a:rPr kumimoji="1" lang="en-US" altLang="zh-CN" dirty="0" err="1">
                <a:latin typeface="Prestige Elite Std" panose="02060509020206020304" pitchFamily="49" charset="0"/>
              </a:rPr>
              <a:t>tldr</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--update-cache</a:t>
            </a:r>
            <a:r>
              <a:rPr kumimoji="1" lang="zh-CN" altLang="en-US" dirty="0">
                <a:latin typeface="Prestige Elite Std" panose="02060509020206020304" pitchFamily="49" charset="0"/>
              </a:rPr>
              <a:t> </a:t>
            </a:r>
            <a:endParaRPr kumimoji="1" lang="en-US" altLang="zh-CN" dirty="0">
              <a:latin typeface="Prestige Elite Std" panose="02060509020206020304" pitchFamily="49" charset="0"/>
            </a:endParaRPr>
          </a:p>
          <a:p>
            <a:pPr marL="457200" lvl="1" indent="0">
              <a:buNone/>
            </a:pPr>
            <a:endParaRPr kumimoji="1" lang="en-US" altLang="zh-CN" dirty="0">
              <a:latin typeface="Prestige Elite Std" panose="02060509020206020304" pitchFamily="49" charset="0"/>
            </a:endParaRPr>
          </a:p>
          <a:p>
            <a:endParaRPr kumimoji="1" lang="en-US" altLang="zh-CN" dirty="0"/>
          </a:p>
        </p:txBody>
      </p:sp>
    </p:spTree>
    <p:extLst>
      <p:ext uri="{BB962C8B-B14F-4D97-AF65-F5344CB8AC3E}">
        <p14:creationId xmlns:p14="http://schemas.microsoft.com/office/powerpoint/2010/main" val="81362604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DABC02-DF01-2B41-ADED-1B655626DD00}"/>
              </a:ext>
            </a:extLst>
          </p:cNvPr>
          <p:cNvSpPr>
            <a:spLocks noGrp="1"/>
          </p:cNvSpPr>
          <p:nvPr>
            <p:ph type="title"/>
          </p:nvPr>
        </p:nvSpPr>
        <p:spPr/>
        <p:txBody>
          <a:bodyPr/>
          <a:lstStyle/>
          <a:p>
            <a:r>
              <a:rPr kumimoji="1" lang="en-US" altLang="zh-CN" dirty="0"/>
              <a:t>You</a:t>
            </a:r>
            <a:r>
              <a:rPr kumimoji="1" lang="zh-CN" altLang="en-US" dirty="0"/>
              <a:t> </a:t>
            </a:r>
            <a:r>
              <a:rPr kumimoji="1" lang="en-US" altLang="zh-CN" dirty="0"/>
              <a:t>should</a:t>
            </a:r>
            <a:r>
              <a:rPr kumimoji="1" lang="zh-CN" altLang="en-US" dirty="0"/>
              <a:t> </a:t>
            </a:r>
            <a:r>
              <a:rPr kumimoji="1" lang="en-US" altLang="zh-CN" dirty="0"/>
              <a:t>really</a:t>
            </a:r>
            <a:r>
              <a:rPr kumimoji="1" lang="zh-CN" altLang="en-US" dirty="0"/>
              <a:t> </a:t>
            </a:r>
            <a:r>
              <a:rPr kumimoji="1" lang="en-US" altLang="zh-CN" dirty="0"/>
              <a:t>read</a:t>
            </a:r>
            <a:r>
              <a:rPr kumimoji="1" lang="zh-CN" altLang="en-US" dirty="0"/>
              <a:t> </a:t>
            </a:r>
            <a:r>
              <a:rPr kumimoji="1" lang="en-US" altLang="zh-CN" dirty="0"/>
              <a:t>the</a:t>
            </a:r>
            <a:r>
              <a:rPr kumimoji="1" lang="zh-CN" altLang="en-US" dirty="0"/>
              <a:t> </a:t>
            </a:r>
            <a:r>
              <a:rPr kumimoji="1" lang="en-US" altLang="zh-CN" dirty="0" err="1"/>
              <a:t>tldr</a:t>
            </a:r>
            <a:r>
              <a:rPr kumimoji="1" lang="zh-CN" altLang="en-US" dirty="0"/>
              <a:t> </a:t>
            </a:r>
            <a:r>
              <a:rPr kumimoji="1" lang="en-US" altLang="zh-CN" dirty="0"/>
              <a:t>for…</a:t>
            </a:r>
            <a:endParaRPr kumimoji="1" lang="zh-CN" altLang="en-US" dirty="0"/>
          </a:p>
        </p:txBody>
      </p:sp>
      <p:sp>
        <p:nvSpPr>
          <p:cNvPr id="3" name="内容占位符 2">
            <a:extLst>
              <a:ext uri="{FF2B5EF4-FFF2-40B4-BE49-F238E27FC236}">
                <a16:creationId xmlns:a16="http://schemas.microsoft.com/office/drawing/2014/main" id="{BC0771D0-8F91-7D45-9487-1665CAF3943F}"/>
              </a:ext>
            </a:extLst>
          </p:cNvPr>
          <p:cNvSpPr>
            <a:spLocks noGrp="1"/>
          </p:cNvSpPr>
          <p:nvPr>
            <p:ph idx="1"/>
          </p:nvPr>
        </p:nvSpPr>
        <p:spPr/>
        <p:txBody>
          <a:bodyPr/>
          <a:lstStyle/>
          <a:p>
            <a:r>
              <a:rPr kumimoji="1" lang="en-US" altLang="zh-CN" dirty="0" err="1"/>
              <a:t>tldr</a:t>
            </a:r>
            <a:r>
              <a:rPr kumimoji="1" lang="zh-CN" altLang="en-US" dirty="0"/>
              <a:t> </a:t>
            </a:r>
            <a:r>
              <a:rPr kumimoji="1" lang="en-US" altLang="zh-CN" dirty="0"/>
              <a:t>will</a:t>
            </a:r>
            <a:r>
              <a:rPr kumimoji="1" lang="zh-CN" altLang="en-US" dirty="0"/>
              <a:t> </a:t>
            </a:r>
            <a:r>
              <a:rPr kumimoji="1" lang="en-US" altLang="zh-CN" dirty="0"/>
              <a:t>definitely</a:t>
            </a:r>
            <a:r>
              <a:rPr kumimoji="1" lang="zh-CN" altLang="en-US" dirty="0"/>
              <a:t> </a:t>
            </a:r>
            <a:r>
              <a:rPr kumimoji="1" lang="en-US" altLang="zh-CN" dirty="0"/>
              <a:t>help</a:t>
            </a:r>
            <a:r>
              <a:rPr kumimoji="1" lang="zh-CN" altLang="en-US" dirty="0"/>
              <a:t> </a:t>
            </a:r>
            <a:r>
              <a:rPr kumimoji="1" lang="en-US" altLang="zh-CN" dirty="0"/>
              <a:t>you</a:t>
            </a:r>
            <a:r>
              <a:rPr kumimoji="1" lang="zh-CN" altLang="en-US" dirty="0"/>
              <a:t> </a:t>
            </a:r>
            <a:r>
              <a:rPr kumimoji="1" lang="en-US" altLang="zh-CN" dirty="0"/>
              <a:t>on:</a:t>
            </a:r>
          </a:p>
          <a:p>
            <a:pPr lvl="1"/>
            <a:r>
              <a:rPr kumimoji="1" lang="en-US" altLang="zh-CN" dirty="0">
                <a:latin typeface="Prestige Elite Std" panose="02060509020206020304" pitchFamily="49" charset="0"/>
              </a:rPr>
              <a:t>tar</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(compress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multiple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files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can</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be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used</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to</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copy</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lots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of</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small</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files,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esp.</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to</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another</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machine)</a:t>
            </a:r>
          </a:p>
          <a:p>
            <a:pPr lvl="1"/>
            <a:r>
              <a:rPr kumimoji="1" lang="en-US" altLang="zh-CN" dirty="0">
                <a:latin typeface="Prestige Elite Std" panose="02060509020206020304" pitchFamily="49" charset="0"/>
              </a:rPr>
              <a:t>grep</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(find</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lines</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matching</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regular</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expression)</a:t>
            </a:r>
          </a:p>
          <a:p>
            <a:pPr lvl="1"/>
            <a:r>
              <a:rPr kumimoji="1" lang="en-US" altLang="zh-CN" dirty="0">
                <a:latin typeface="Prestige Elite Std" panose="02060509020206020304" pitchFamily="49" charset="0"/>
              </a:rPr>
              <a:t>apt-get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(installing</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packages)</a:t>
            </a:r>
          </a:p>
          <a:p>
            <a:pPr lvl="1"/>
            <a:r>
              <a:rPr kumimoji="1" lang="en-US" altLang="zh-CN" dirty="0">
                <a:latin typeface="Prestige Elite Std" panose="02060509020206020304" pitchFamily="49" charset="0"/>
              </a:rPr>
              <a:t>pip</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(managing</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python</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packages)</a:t>
            </a:r>
          </a:p>
          <a:p>
            <a:pPr marL="457200" lvl="1" indent="0">
              <a:buNone/>
            </a:pPr>
            <a:endParaRPr kumimoji="1" lang="en-US" altLang="zh-CN" dirty="0">
              <a:latin typeface="Prestige Elite Std" panose="02060509020206020304" pitchFamily="49" charset="0"/>
            </a:endParaRPr>
          </a:p>
          <a:p>
            <a:endParaRPr kumimoji="1" lang="zh-CN" altLang="en-US" dirty="0"/>
          </a:p>
        </p:txBody>
      </p:sp>
      <p:sp>
        <p:nvSpPr>
          <p:cNvPr id="4" name="文本框 3">
            <a:extLst>
              <a:ext uri="{FF2B5EF4-FFF2-40B4-BE49-F238E27FC236}">
                <a16:creationId xmlns:a16="http://schemas.microsoft.com/office/drawing/2014/main" id="{78BBE1AD-44FE-AFD1-1123-F5F540D0E43D}"/>
              </a:ext>
            </a:extLst>
          </p:cNvPr>
          <p:cNvSpPr txBox="1"/>
          <p:nvPr/>
        </p:nvSpPr>
        <p:spPr>
          <a:xfrm>
            <a:off x="165184" y="5543490"/>
            <a:ext cx="8821646" cy="769441"/>
          </a:xfrm>
          <a:prstGeom prst="rect">
            <a:avLst/>
          </a:prstGeom>
          <a:noFill/>
        </p:spPr>
        <p:txBody>
          <a:bodyPr wrap="none" rtlCol="0">
            <a:spAutoFit/>
          </a:bodyPr>
          <a:lstStyle/>
          <a:p>
            <a:r>
              <a:rPr kumimoji="1" lang="en-US" altLang="zh-CN" sz="2200" dirty="0">
                <a:latin typeface="Prestige Elite Std" panose="02060509020206020304" pitchFamily="49" charset="0"/>
                <a:ea typeface="ＭＳ Ｐゴシック" charset="-128"/>
              </a:rPr>
              <a:t>tar -</a:t>
            </a:r>
            <a:r>
              <a:rPr kumimoji="1" lang="en-US" altLang="zh-CN" sz="2200" dirty="0" err="1">
                <a:latin typeface="Prestige Elite Std" panose="02060509020206020304" pitchFamily="49" charset="0"/>
                <a:ea typeface="ＭＳ Ｐゴシック" charset="-128"/>
              </a:rPr>
              <a:t>czf</a:t>
            </a:r>
            <a:r>
              <a:rPr kumimoji="1" lang="en-US" altLang="zh-CN" sz="2200" dirty="0">
                <a:latin typeface="Prestige Elite Std" panose="02060509020206020304" pitchFamily="49" charset="0"/>
                <a:ea typeface="ＭＳ Ｐゴシック" charset="-128"/>
              </a:rPr>
              <a:t> - /path/to/files | </a:t>
            </a:r>
            <a:r>
              <a:rPr kumimoji="1" lang="en-US" altLang="zh-CN" sz="2200" dirty="0" err="1">
                <a:latin typeface="Prestige Elite Std" panose="02060509020206020304" pitchFamily="49" charset="0"/>
                <a:ea typeface="ＭＳ Ｐゴシック" charset="-128"/>
              </a:rPr>
              <a:t>ssh</a:t>
            </a:r>
            <a:r>
              <a:rPr kumimoji="1" lang="en-US" altLang="zh-CN" sz="2200" dirty="0">
                <a:latin typeface="Prestige Elite Std" panose="02060509020206020304" pitchFamily="49" charset="0"/>
                <a:ea typeface="ＭＳ Ｐゴシック" charset="-128"/>
              </a:rPr>
              <a:t> user@host2 </a:t>
            </a:r>
          </a:p>
          <a:p>
            <a:r>
              <a:rPr kumimoji="1" lang="en-US" altLang="zh-CN" sz="2200" dirty="0">
                <a:latin typeface="Prestige Elite Std" panose="02060509020206020304" pitchFamily="49" charset="0"/>
                <a:ea typeface="ＭＳ Ｐゴシック" charset="-128"/>
              </a:rPr>
              <a:t>		"cd /path/to/destination &amp;&amp; tar -</a:t>
            </a:r>
            <a:r>
              <a:rPr kumimoji="1" lang="en-US" altLang="zh-CN" sz="2200" dirty="0" err="1">
                <a:latin typeface="Prestige Elite Std" panose="02060509020206020304" pitchFamily="49" charset="0"/>
                <a:ea typeface="ＭＳ Ｐゴシック" charset="-128"/>
              </a:rPr>
              <a:t>xzf</a:t>
            </a:r>
            <a:r>
              <a:rPr kumimoji="1" lang="en-US" altLang="zh-CN" sz="2200" dirty="0">
                <a:latin typeface="Prestige Elite Std" panose="02060509020206020304" pitchFamily="49" charset="0"/>
                <a:ea typeface="ＭＳ Ｐゴシック" charset="-128"/>
              </a:rPr>
              <a:t> -"</a:t>
            </a:r>
            <a:endParaRPr kumimoji="1" lang="zh-CN" altLang="en-US" sz="2200" dirty="0">
              <a:latin typeface="Prestige Elite Std" panose="02060509020206020304" pitchFamily="49" charset="0"/>
              <a:ea typeface="ＭＳ Ｐゴシック" charset="-128"/>
            </a:endParaRPr>
          </a:p>
        </p:txBody>
      </p:sp>
    </p:spTree>
    <p:extLst>
      <p:ext uri="{BB962C8B-B14F-4D97-AF65-F5344CB8AC3E}">
        <p14:creationId xmlns:p14="http://schemas.microsoft.com/office/powerpoint/2010/main" val="280989507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C52CD-7FB1-555D-897A-5EBF09A900AD}"/>
              </a:ext>
            </a:extLst>
          </p:cNvPr>
          <p:cNvSpPr>
            <a:spLocks noGrp="1"/>
          </p:cNvSpPr>
          <p:nvPr>
            <p:ph type="title"/>
          </p:nvPr>
        </p:nvSpPr>
        <p:spPr>
          <a:xfrm>
            <a:off x="990600" y="152400"/>
            <a:ext cx="7162800" cy="990600"/>
          </a:xfrm>
        </p:spPr>
        <p:txBody>
          <a:bodyPr>
            <a:normAutofit fontScale="90000"/>
          </a:bodyPr>
          <a:lstStyle/>
          <a:p>
            <a:r>
              <a:rPr kumimoji="1" lang="en-US" altLang="zh-CN" dirty="0"/>
              <a:t>A</a:t>
            </a:r>
            <a:r>
              <a:rPr kumimoji="1" lang="zh-CN" altLang="en-US" dirty="0"/>
              <a:t> </a:t>
            </a:r>
            <a:r>
              <a:rPr kumimoji="1" lang="en-US" altLang="zh-CN" dirty="0"/>
              <a:t>modern</a:t>
            </a:r>
            <a:r>
              <a:rPr kumimoji="1" lang="zh-CN" altLang="en-US" dirty="0"/>
              <a:t> </a:t>
            </a:r>
            <a:r>
              <a:rPr kumimoji="1" lang="en-US" altLang="zh-CN" dirty="0"/>
              <a:t>way:</a:t>
            </a:r>
            <a:r>
              <a:rPr kumimoji="1" lang="zh-CN" altLang="en-US" dirty="0"/>
              <a:t> </a:t>
            </a:r>
            <a:br>
              <a:rPr kumimoji="1" lang="en-US" altLang="zh-CN" dirty="0"/>
            </a:br>
            <a:r>
              <a:rPr kumimoji="1" lang="en-US" altLang="zh-CN" dirty="0"/>
              <a:t>Use</a:t>
            </a:r>
            <a:r>
              <a:rPr kumimoji="1" lang="zh-CN" altLang="en-US" dirty="0"/>
              <a:t> </a:t>
            </a:r>
            <a:r>
              <a:rPr kumimoji="1" lang="en-US" altLang="zh-CN" dirty="0"/>
              <a:t>LLM</a:t>
            </a:r>
            <a:r>
              <a:rPr kumimoji="1" lang="zh-CN" altLang="en-US" dirty="0"/>
              <a:t> </a:t>
            </a:r>
            <a:r>
              <a:rPr kumimoji="1" lang="en-US" altLang="zh-CN" dirty="0"/>
              <a:t>/</a:t>
            </a:r>
            <a:r>
              <a:rPr kumimoji="1" lang="zh-CN" altLang="en-US" dirty="0"/>
              <a:t> </a:t>
            </a:r>
            <a:r>
              <a:rPr kumimoji="1" lang="en-US" altLang="zh-CN" dirty="0"/>
              <a:t>GitHub</a:t>
            </a:r>
            <a:r>
              <a:rPr kumimoji="1" lang="zh-CN" altLang="en-US" dirty="0"/>
              <a:t> </a:t>
            </a:r>
            <a:r>
              <a:rPr kumimoji="1" lang="en-US" altLang="zh-CN" dirty="0"/>
              <a:t>Copilot</a:t>
            </a:r>
            <a:br>
              <a:rPr kumimoji="1" lang="en-US" altLang="zh-CN" dirty="0"/>
            </a:br>
            <a:endParaRPr kumimoji="1" lang="zh-CN" altLang="en-US" dirty="0"/>
          </a:p>
        </p:txBody>
      </p:sp>
      <p:sp>
        <p:nvSpPr>
          <p:cNvPr id="3" name="内容占位符 2">
            <a:extLst>
              <a:ext uri="{FF2B5EF4-FFF2-40B4-BE49-F238E27FC236}">
                <a16:creationId xmlns:a16="http://schemas.microsoft.com/office/drawing/2014/main" id="{044ABE58-B5DC-282E-8CB7-6C0401855288}"/>
              </a:ext>
            </a:extLst>
          </p:cNvPr>
          <p:cNvSpPr>
            <a:spLocks noGrp="1"/>
          </p:cNvSpPr>
          <p:nvPr>
            <p:ph idx="1"/>
          </p:nvPr>
        </p:nvSpPr>
        <p:spPr>
          <a:xfrm>
            <a:off x="609600" y="1371600"/>
            <a:ext cx="7924800" cy="1295400"/>
          </a:xfrm>
        </p:spPr>
        <p:txBody>
          <a:bodyPr/>
          <a:lstStyle/>
          <a:p>
            <a:r>
              <a:rPr kumimoji="1" lang="en-US" altLang="zh-CN" dirty="0"/>
              <a:t>Copilot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great</a:t>
            </a:r>
            <a:r>
              <a:rPr kumimoji="1" lang="zh-CN" altLang="en-US" dirty="0"/>
              <a:t> </a:t>
            </a:r>
            <a:r>
              <a:rPr kumimoji="1" lang="en-US" altLang="zh-CN" dirty="0"/>
              <a:t>tool</a:t>
            </a:r>
            <a:r>
              <a:rPr kumimoji="1" lang="zh-CN" altLang="en-US" dirty="0"/>
              <a:t> </a:t>
            </a:r>
            <a:r>
              <a:rPr kumimoji="1" lang="en-US" altLang="zh-CN" dirty="0"/>
              <a:t>for</a:t>
            </a:r>
            <a:r>
              <a:rPr kumimoji="1" lang="zh-CN" altLang="en-US" dirty="0"/>
              <a:t> </a:t>
            </a:r>
            <a:r>
              <a:rPr kumimoji="1" lang="en-US" altLang="zh-CN" dirty="0"/>
              <a:t>writing</a:t>
            </a:r>
            <a:r>
              <a:rPr kumimoji="1" lang="zh-CN" altLang="en-US" dirty="0"/>
              <a:t> </a:t>
            </a:r>
            <a:r>
              <a:rPr kumimoji="1" lang="en-US" altLang="zh-CN" dirty="0"/>
              <a:t>code</a:t>
            </a:r>
          </a:p>
          <a:p>
            <a:pPr lvl="1"/>
            <a:r>
              <a:rPr kumimoji="1" lang="en-US" altLang="zh-CN" dirty="0"/>
              <a:t>And</a:t>
            </a:r>
            <a:r>
              <a:rPr kumimoji="1" lang="zh-CN" altLang="en-US" dirty="0"/>
              <a:t> </a:t>
            </a:r>
            <a:r>
              <a:rPr kumimoji="1" lang="en-US" altLang="zh-CN" dirty="0"/>
              <a:t>free</a:t>
            </a:r>
            <a:r>
              <a:rPr kumimoji="1" lang="zh-CN" altLang="en-US" dirty="0"/>
              <a:t> </a:t>
            </a:r>
            <a:r>
              <a:rPr kumimoji="1" lang="en-US" altLang="zh-CN" dirty="0"/>
              <a:t>for</a:t>
            </a:r>
            <a:r>
              <a:rPr kumimoji="1" lang="zh-CN" altLang="en-US" dirty="0"/>
              <a:t> </a:t>
            </a:r>
            <a:r>
              <a:rPr kumimoji="1" lang="en-US" altLang="zh-CN" dirty="0"/>
              <a:t>students</a:t>
            </a:r>
          </a:p>
          <a:p>
            <a:r>
              <a:rPr kumimoji="1" lang="en-US" altLang="zh-CN" dirty="0"/>
              <a:t>Or</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use</a:t>
            </a:r>
            <a:r>
              <a:rPr kumimoji="1" lang="zh-CN" altLang="en-US" dirty="0"/>
              <a:t> </a:t>
            </a:r>
            <a:r>
              <a:rPr kumimoji="1" lang="en-US" altLang="zh-CN" dirty="0"/>
              <a:t>GPT-4</a:t>
            </a:r>
            <a:endParaRPr kumimoji="1" lang="zh-CN" altLang="en-US" dirty="0"/>
          </a:p>
        </p:txBody>
      </p:sp>
      <p:pic>
        <p:nvPicPr>
          <p:cNvPr id="4" name="图片 3">
            <a:extLst>
              <a:ext uri="{FF2B5EF4-FFF2-40B4-BE49-F238E27FC236}">
                <a16:creationId xmlns:a16="http://schemas.microsoft.com/office/drawing/2014/main" id="{31BD941B-552B-1808-13CF-68100DA222F2}"/>
              </a:ext>
            </a:extLst>
          </p:cNvPr>
          <p:cNvPicPr>
            <a:picLocks noChangeAspect="1"/>
          </p:cNvPicPr>
          <p:nvPr/>
        </p:nvPicPr>
        <p:blipFill>
          <a:blip r:embed="rId2"/>
          <a:stretch>
            <a:fillRect/>
          </a:stretch>
        </p:blipFill>
        <p:spPr>
          <a:xfrm>
            <a:off x="1127887" y="2885501"/>
            <a:ext cx="6888226" cy="3581400"/>
          </a:xfrm>
          <a:prstGeom prst="rect">
            <a:avLst/>
          </a:prstGeom>
        </p:spPr>
      </p:pic>
    </p:spTree>
    <p:extLst>
      <p:ext uri="{BB962C8B-B14F-4D97-AF65-F5344CB8AC3E}">
        <p14:creationId xmlns:p14="http://schemas.microsoft.com/office/powerpoint/2010/main" val="1738153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01D820-5C19-00B3-2EEC-1A60264E66DD}"/>
              </a:ext>
            </a:extLst>
          </p:cNvPr>
          <p:cNvSpPr>
            <a:spLocks noGrp="1"/>
          </p:cNvSpPr>
          <p:nvPr>
            <p:ph type="title"/>
          </p:nvPr>
        </p:nvSpPr>
        <p:spPr/>
        <p:txBody>
          <a:bodyPr>
            <a:normAutofit fontScale="90000"/>
          </a:bodyPr>
          <a:lstStyle/>
          <a:p>
            <a:r>
              <a:rPr kumimoji="1" lang="en-US" altLang="zh-CN" dirty="0"/>
              <a:t>Copilot</a:t>
            </a:r>
            <a:r>
              <a:rPr kumimoji="1" lang="zh-CN" altLang="en-US" dirty="0"/>
              <a:t> </a:t>
            </a:r>
            <a:r>
              <a:rPr kumimoji="1" lang="en-US" altLang="zh-CN" dirty="0"/>
              <a:t>can</a:t>
            </a:r>
            <a:r>
              <a:rPr kumimoji="1" lang="zh-CN" altLang="en-US" dirty="0"/>
              <a:t> </a:t>
            </a:r>
            <a:r>
              <a:rPr kumimoji="1" lang="en-US" altLang="zh-CN" dirty="0"/>
              <a:t>explain</a:t>
            </a:r>
            <a:r>
              <a:rPr kumimoji="1" lang="zh-CN" altLang="en-US" dirty="0"/>
              <a:t> </a:t>
            </a:r>
            <a:r>
              <a:rPr kumimoji="1" lang="en-US" altLang="zh-CN" dirty="0"/>
              <a:t>commands</a:t>
            </a:r>
            <a:r>
              <a:rPr kumimoji="1" lang="zh-CN" altLang="en-US" dirty="0"/>
              <a:t> </a:t>
            </a:r>
            <a:r>
              <a:rPr kumimoji="1" lang="en-US" altLang="zh-CN" dirty="0"/>
              <a:t>for</a:t>
            </a:r>
            <a:r>
              <a:rPr kumimoji="1" lang="zh-CN" altLang="en-US" dirty="0"/>
              <a:t> </a:t>
            </a:r>
            <a:r>
              <a:rPr kumimoji="1" lang="en-US" altLang="zh-CN" dirty="0"/>
              <a:t>you</a:t>
            </a:r>
            <a:r>
              <a:rPr kumimoji="1" lang="zh-CN" altLang="en-US" dirty="0"/>
              <a:t> </a:t>
            </a:r>
          </a:p>
        </p:txBody>
      </p:sp>
      <p:sp>
        <p:nvSpPr>
          <p:cNvPr id="3" name="内容占位符 2">
            <a:extLst>
              <a:ext uri="{FF2B5EF4-FFF2-40B4-BE49-F238E27FC236}">
                <a16:creationId xmlns:a16="http://schemas.microsoft.com/office/drawing/2014/main" id="{091B73D9-9013-F3F9-4F31-C7AFFFA4C510}"/>
              </a:ext>
            </a:extLst>
          </p:cNvPr>
          <p:cNvSpPr>
            <a:spLocks noGrp="1"/>
          </p:cNvSpPr>
          <p:nvPr>
            <p:ph idx="1"/>
          </p:nvPr>
        </p:nvSpPr>
        <p:spPr/>
        <p:txBody>
          <a:bodyPr/>
          <a:lstStyle/>
          <a:p>
            <a:r>
              <a:rPr lang="en-US" altLang="zh-CN" dirty="0">
                <a:latin typeface="Prestige Elite Std" panose="02060509020206020304" pitchFamily="49" charset="0"/>
              </a:rPr>
              <a:t>Remember</a:t>
            </a:r>
            <a:r>
              <a:rPr lang="zh-CN" altLang="en-US" dirty="0">
                <a:latin typeface="Prestige Elite Std" panose="02060509020206020304" pitchFamily="49" charset="0"/>
              </a:rPr>
              <a:t> </a:t>
            </a:r>
            <a:r>
              <a:rPr lang="en-US" altLang="zh-CN" dirty="0">
                <a:latin typeface="Prestige Elite Std" panose="02060509020206020304" pitchFamily="49" charset="0"/>
              </a:rPr>
              <a:t>this</a:t>
            </a:r>
            <a:r>
              <a:rPr lang="zh-CN" altLang="en-US" dirty="0">
                <a:latin typeface="Prestige Elite Std" panose="02060509020206020304" pitchFamily="49" charset="0"/>
              </a:rPr>
              <a:t> </a:t>
            </a:r>
            <a:r>
              <a:rPr lang="en-US" altLang="zh-CN" dirty="0">
                <a:latin typeface="Prestige Elite Std" panose="02060509020206020304" pitchFamily="49" charset="0"/>
              </a:rPr>
              <a:t>regex?</a:t>
            </a:r>
            <a:r>
              <a:rPr lang="zh-CN" altLang="en-US" dirty="0">
                <a:latin typeface="Prestige Elite Std" panose="02060509020206020304" pitchFamily="49" charset="0"/>
              </a:rPr>
              <a:t> </a:t>
            </a:r>
            <a:r>
              <a:rPr lang="en-US" altLang="zh-CN" dirty="0">
                <a:latin typeface="Prestige Elite Std" panose="02060509020206020304" pitchFamily="49" charset="0"/>
              </a:rPr>
              <a:t>[2-9]|[12]\d|3[0-6]</a:t>
            </a:r>
          </a:p>
          <a:p>
            <a:endParaRPr kumimoji="1" lang="zh-CN" altLang="en-US" dirty="0"/>
          </a:p>
        </p:txBody>
      </p:sp>
      <p:pic>
        <p:nvPicPr>
          <p:cNvPr id="4" name="图片 3">
            <a:extLst>
              <a:ext uri="{FF2B5EF4-FFF2-40B4-BE49-F238E27FC236}">
                <a16:creationId xmlns:a16="http://schemas.microsoft.com/office/drawing/2014/main" id="{136659B1-C80C-E68B-E515-410813CEE512}"/>
              </a:ext>
            </a:extLst>
          </p:cNvPr>
          <p:cNvPicPr>
            <a:picLocks noChangeAspect="1"/>
          </p:cNvPicPr>
          <p:nvPr/>
        </p:nvPicPr>
        <p:blipFill>
          <a:blip r:embed="rId2"/>
          <a:stretch>
            <a:fillRect/>
          </a:stretch>
        </p:blipFill>
        <p:spPr>
          <a:xfrm>
            <a:off x="1676400" y="1427430"/>
            <a:ext cx="4953000" cy="5204138"/>
          </a:xfrm>
          <a:prstGeom prst="rect">
            <a:avLst/>
          </a:prstGeom>
        </p:spPr>
      </p:pic>
    </p:spTree>
    <p:extLst>
      <p:ext uri="{BB962C8B-B14F-4D97-AF65-F5344CB8AC3E}">
        <p14:creationId xmlns:p14="http://schemas.microsoft.com/office/powerpoint/2010/main" val="162067135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B9ED5D-EAAB-EB47-9239-47D19D25D285}"/>
              </a:ext>
            </a:extLst>
          </p:cNvPr>
          <p:cNvSpPr>
            <a:spLocks noGrp="1"/>
          </p:cNvSpPr>
          <p:nvPr>
            <p:ph type="title"/>
          </p:nvPr>
        </p:nvSpPr>
        <p:spPr/>
        <p:txBody>
          <a:bodyPr/>
          <a:lstStyle/>
          <a:p>
            <a:r>
              <a:rPr kumimoji="1" lang="en-US" altLang="zh-CN" dirty="0"/>
              <a:t>Using SSH</a:t>
            </a:r>
            <a:endParaRPr kumimoji="1" lang="zh-CN" altLang="en-US" dirty="0"/>
          </a:p>
        </p:txBody>
      </p:sp>
      <p:sp>
        <p:nvSpPr>
          <p:cNvPr id="3" name="内容占位符 2">
            <a:extLst>
              <a:ext uri="{FF2B5EF4-FFF2-40B4-BE49-F238E27FC236}">
                <a16:creationId xmlns:a16="http://schemas.microsoft.com/office/drawing/2014/main" id="{32843624-C96E-844B-8B30-B6D653377A30}"/>
              </a:ext>
            </a:extLst>
          </p:cNvPr>
          <p:cNvSpPr>
            <a:spLocks noGrp="1"/>
          </p:cNvSpPr>
          <p:nvPr>
            <p:ph idx="1"/>
          </p:nvPr>
        </p:nvSpPr>
        <p:spPr>
          <a:xfrm>
            <a:off x="25078" y="876300"/>
            <a:ext cx="8737922" cy="5448300"/>
          </a:xfrm>
        </p:spPr>
        <p:txBody>
          <a:bodyPr/>
          <a:lstStyle/>
          <a:p>
            <a:r>
              <a:rPr lang="en-US" altLang="zh-CN" dirty="0" err="1"/>
              <a:t>ssh</a:t>
            </a:r>
            <a:r>
              <a:rPr lang="en-US" altLang="zh-CN" dirty="0"/>
              <a:t>-keygen</a:t>
            </a:r>
          </a:p>
          <a:p>
            <a:pPr lvl="1"/>
            <a:r>
              <a:rPr lang="en-US" altLang="zh-CN" dirty="0"/>
              <a:t>Generated keys in ~/.</a:t>
            </a:r>
            <a:r>
              <a:rPr lang="en-US" altLang="zh-CN" dirty="0" err="1"/>
              <a:t>ssh</a:t>
            </a:r>
            <a:r>
              <a:rPr lang="en-US" altLang="zh-CN" dirty="0"/>
              <a:t>/</a:t>
            </a:r>
          </a:p>
          <a:p>
            <a:endParaRPr lang="en-US" altLang="zh-CN" dirty="0"/>
          </a:p>
          <a:p>
            <a:r>
              <a:rPr lang="en-US" altLang="zh-CN" dirty="0"/>
              <a:t>Authorize for password-less login </a:t>
            </a:r>
          </a:p>
          <a:p>
            <a:pPr lvl="1"/>
            <a:r>
              <a:rPr lang="en-US" altLang="zh-CN" dirty="0">
                <a:latin typeface="Prestige Elite Std" panose="02060509020206020304" pitchFamily="49" charset="0"/>
              </a:rPr>
              <a:t>cat .</a:t>
            </a:r>
            <a:r>
              <a:rPr lang="en-US" altLang="zh-CN" dirty="0" err="1">
                <a:latin typeface="Prestige Elite Std" panose="02060509020206020304" pitchFamily="49" charset="0"/>
              </a:rPr>
              <a:t>ssh</a:t>
            </a:r>
            <a:r>
              <a:rPr lang="en-US" altLang="zh-CN" dirty="0">
                <a:latin typeface="Prestige Elite Std" panose="02060509020206020304" pitchFamily="49" charset="0"/>
              </a:rPr>
              <a:t>/id_ed25519.pub | </a:t>
            </a:r>
            <a:r>
              <a:rPr lang="en-US" altLang="zh-CN" dirty="0" err="1">
                <a:latin typeface="Prestige Elite Std" panose="02060509020206020304" pitchFamily="49" charset="0"/>
              </a:rPr>
              <a:t>ssh</a:t>
            </a:r>
            <a:r>
              <a:rPr lang="en-US" altLang="zh-CN" dirty="0">
                <a:latin typeface="Prestige Elite Std" panose="02060509020206020304" pitchFamily="49" charset="0"/>
              </a:rPr>
              <a:t> </a:t>
            </a:r>
            <a:r>
              <a:rPr lang="en-US" altLang="zh-CN" dirty="0" err="1">
                <a:latin typeface="Prestige Elite Std" panose="02060509020206020304" pitchFamily="49" charset="0"/>
              </a:rPr>
              <a:t>foobar@remote</a:t>
            </a:r>
            <a:r>
              <a:rPr lang="en-US" altLang="zh-CN" dirty="0">
                <a:latin typeface="Prestige Elite Std" panose="02060509020206020304" pitchFamily="49" charset="0"/>
              </a:rPr>
              <a:t> 'cat &gt;&gt; ~/.</a:t>
            </a:r>
            <a:r>
              <a:rPr lang="en-US" altLang="zh-CN" dirty="0" err="1">
                <a:latin typeface="Prestige Elite Std" panose="02060509020206020304" pitchFamily="49" charset="0"/>
              </a:rPr>
              <a:t>ssh</a:t>
            </a:r>
            <a:r>
              <a:rPr lang="en-US" altLang="zh-CN" dirty="0">
                <a:latin typeface="Prestige Elite Std" panose="02060509020206020304" pitchFamily="49" charset="0"/>
              </a:rPr>
              <a:t>/</a:t>
            </a:r>
            <a:r>
              <a:rPr lang="en-US" altLang="zh-CN" dirty="0" err="1">
                <a:latin typeface="Prestige Elite Std" panose="02060509020206020304" pitchFamily="49" charset="0"/>
              </a:rPr>
              <a:t>authorized_keys</a:t>
            </a:r>
            <a:r>
              <a:rPr lang="en-US" altLang="zh-CN" dirty="0">
                <a:latin typeface="Prestige Elite Std" panose="02060509020206020304" pitchFamily="49" charset="0"/>
              </a:rPr>
              <a:t>’ </a:t>
            </a:r>
          </a:p>
          <a:p>
            <a:endParaRPr lang="en-US" altLang="zh-CN" dirty="0"/>
          </a:p>
          <a:p>
            <a:endParaRPr lang="en-US" altLang="zh-CN" dirty="0"/>
          </a:p>
          <a:p>
            <a:pPr marL="0" indent="0">
              <a:buNone/>
            </a:pPr>
            <a:br>
              <a:rPr lang="en-US" altLang="zh-CN" dirty="0"/>
            </a:br>
            <a:endParaRPr kumimoji="1" lang="zh-CN" altLang="en-US" dirty="0"/>
          </a:p>
        </p:txBody>
      </p:sp>
      <p:sp>
        <p:nvSpPr>
          <p:cNvPr id="4" name="矩形标注 3">
            <a:extLst>
              <a:ext uri="{FF2B5EF4-FFF2-40B4-BE49-F238E27FC236}">
                <a16:creationId xmlns:a16="http://schemas.microsoft.com/office/drawing/2014/main" id="{2F8DBAC6-D055-2E49-A341-F6E3951500C0}"/>
              </a:ext>
            </a:extLst>
          </p:cNvPr>
          <p:cNvSpPr/>
          <p:nvPr/>
        </p:nvSpPr>
        <p:spPr bwMode="auto">
          <a:xfrm>
            <a:off x="6172200" y="1447800"/>
            <a:ext cx="1524000" cy="609600"/>
          </a:xfrm>
          <a:prstGeom prst="wedgeRectCallout">
            <a:avLst>
              <a:gd name="adj1" fmla="val -19884"/>
              <a:gd name="adj2" fmla="val 138449"/>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err="1">
                <a:latin typeface="Helvetica"/>
                <a:cs typeface="Helvetica"/>
              </a:rPr>
              <a:t>user@host</a:t>
            </a:r>
            <a:endParaRPr kumimoji="1" lang="zh-CN" altLang="en-US" b="0" dirty="0">
              <a:latin typeface="Helvetica"/>
              <a:cs typeface="Helvetica"/>
            </a:endParaRPr>
          </a:p>
        </p:txBody>
      </p:sp>
      <p:sp>
        <p:nvSpPr>
          <p:cNvPr id="5" name="矩形标注 4">
            <a:extLst>
              <a:ext uri="{FF2B5EF4-FFF2-40B4-BE49-F238E27FC236}">
                <a16:creationId xmlns:a16="http://schemas.microsoft.com/office/drawing/2014/main" id="{88B6F80F-108F-EB47-9073-D01E95FAC797}"/>
              </a:ext>
            </a:extLst>
          </p:cNvPr>
          <p:cNvSpPr/>
          <p:nvPr/>
        </p:nvSpPr>
        <p:spPr bwMode="auto">
          <a:xfrm>
            <a:off x="6781800" y="3409950"/>
            <a:ext cx="1524000" cy="609600"/>
          </a:xfrm>
          <a:prstGeom prst="wedgeRectCallout">
            <a:avLst>
              <a:gd name="adj1" fmla="val -102669"/>
              <a:gd name="adj2" fmla="val -112184"/>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command</a:t>
            </a:r>
            <a:endParaRPr kumimoji="1" lang="zh-CN" altLang="en-US" b="0" dirty="0">
              <a:latin typeface="Helvetica"/>
              <a:cs typeface="Helvetica"/>
            </a:endParaRPr>
          </a:p>
        </p:txBody>
      </p:sp>
    </p:spTree>
    <p:extLst>
      <p:ext uri="{BB962C8B-B14F-4D97-AF65-F5344CB8AC3E}">
        <p14:creationId xmlns:p14="http://schemas.microsoft.com/office/powerpoint/2010/main" val="35628124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6FD00-31E9-9C4E-960F-B1810C03AD19}"/>
              </a:ext>
            </a:extLst>
          </p:cNvPr>
          <p:cNvSpPr>
            <a:spLocks noGrp="1"/>
          </p:cNvSpPr>
          <p:nvPr>
            <p:ph type="title"/>
          </p:nvPr>
        </p:nvSpPr>
        <p:spPr/>
        <p:txBody>
          <a:bodyPr/>
          <a:lstStyle/>
          <a:p>
            <a:r>
              <a:rPr kumimoji="1" lang="en-US" altLang="zh-CN" dirty="0"/>
              <a:t>This</a:t>
            </a:r>
            <a:r>
              <a:rPr kumimoji="1" lang="zh-CN" altLang="en-US" dirty="0"/>
              <a:t> </a:t>
            </a:r>
            <a:r>
              <a:rPr kumimoji="1" lang="en-US" altLang="zh-CN" dirty="0"/>
              <a:t>lecture</a:t>
            </a:r>
            <a:endParaRPr kumimoji="1" lang="zh-CN" altLang="en-US" dirty="0"/>
          </a:p>
        </p:txBody>
      </p:sp>
      <p:sp>
        <p:nvSpPr>
          <p:cNvPr id="3" name="内容占位符 2">
            <a:extLst>
              <a:ext uri="{FF2B5EF4-FFF2-40B4-BE49-F238E27FC236}">
                <a16:creationId xmlns:a16="http://schemas.microsoft.com/office/drawing/2014/main" id="{0258BF82-A875-5A49-A5AD-49EC6FC551BA}"/>
              </a:ext>
            </a:extLst>
          </p:cNvPr>
          <p:cNvSpPr>
            <a:spLocks noGrp="1"/>
          </p:cNvSpPr>
          <p:nvPr>
            <p:ph idx="1"/>
          </p:nvPr>
        </p:nvSpPr>
        <p:spPr/>
        <p:txBody>
          <a:bodyPr>
            <a:normAutofit fontScale="92500" lnSpcReduction="10000"/>
          </a:bodyPr>
          <a:lstStyle/>
          <a:p>
            <a:r>
              <a:rPr kumimoji="1" lang="en-US" altLang="zh-CN" dirty="0"/>
              <a:t>Introduce</a:t>
            </a:r>
            <a:r>
              <a:rPr kumimoji="1" lang="zh-CN" altLang="en-US" dirty="0"/>
              <a:t> </a:t>
            </a:r>
            <a:r>
              <a:rPr kumimoji="1" lang="en-US" altLang="zh-CN" dirty="0"/>
              <a:t>very</a:t>
            </a:r>
            <a:r>
              <a:rPr kumimoji="1" lang="zh-CN" altLang="en-US" dirty="0"/>
              <a:t> </a:t>
            </a:r>
            <a:r>
              <a:rPr kumimoji="1" lang="en-US" altLang="zh-CN" dirty="0"/>
              <a:t>useful</a:t>
            </a:r>
            <a:r>
              <a:rPr kumimoji="1" lang="zh-CN" altLang="en-US" dirty="0"/>
              <a:t> </a:t>
            </a:r>
            <a:r>
              <a:rPr kumimoji="1" lang="en-US" altLang="zh-CN" dirty="0"/>
              <a:t>tools</a:t>
            </a:r>
            <a:r>
              <a:rPr kumimoji="1" lang="zh-CN" altLang="en-US" dirty="0"/>
              <a:t> </a:t>
            </a:r>
            <a:r>
              <a:rPr kumimoji="1" lang="en-US" altLang="zh-CN" dirty="0"/>
              <a:t>for</a:t>
            </a:r>
            <a:r>
              <a:rPr kumimoji="1" lang="zh-CN" altLang="en-US" dirty="0"/>
              <a:t> </a:t>
            </a:r>
            <a:r>
              <a:rPr kumimoji="1" lang="en-US" altLang="zh-CN" dirty="0"/>
              <a:t>development</a:t>
            </a:r>
          </a:p>
          <a:p>
            <a:pPr lvl="1"/>
            <a:r>
              <a:rPr kumimoji="1" lang="en-US" altLang="zh-CN" dirty="0"/>
              <a:t>Efficiency</a:t>
            </a:r>
          </a:p>
          <a:p>
            <a:pPr lvl="1"/>
            <a:r>
              <a:rPr kumimoji="1" lang="en-US" altLang="zh-CN" dirty="0"/>
              <a:t>Understand</a:t>
            </a:r>
            <a:r>
              <a:rPr kumimoji="1" lang="zh-CN" altLang="en-US" dirty="0"/>
              <a:t> </a:t>
            </a:r>
            <a:r>
              <a:rPr kumimoji="1" lang="en-US" altLang="zh-CN" dirty="0"/>
              <a:t>the</a:t>
            </a:r>
            <a:r>
              <a:rPr kumimoji="1" lang="zh-CN" altLang="en-US" dirty="0"/>
              <a:t> </a:t>
            </a:r>
            <a:r>
              <a:rPr kumimoji="1" lang="en-US" altLang="zh-CN" dirty="0"/>
              <a:t>engineers’</a:t>
            </a:r>
            <a:r>
              <a:rPr kumimoji="1" lang="zh-CN" altLang="en-US" dirty="0"/>
              <a:t> </a:t>
            </a:r>
            <a:r>
              <a:rPr kumimoji="1" lang="en-US" altLang="zh-CN" dirty="0"/>
              <a:t>talk</a:t>
            </a:r>
          </a:p>
          <a:p>
            <a:r>
              <a:rPr kumimoji="1" lang="en-US" altLang="zh-CN" dirty="0"/>
              <a:t>Know</a:t>
            </a:r>
            <a:r>
              <a:rPr kumimoji="1" lang="zh-CN" altLang="en-US" dirty="0"/>
              <a:t> </a:t>
            </a:r>
            <a:r>
              <a:rPr kumimoji="1" lang="en-US" altLang="zh-CN" dirty="0"/>
              <a:t>what</a:t>
            </a:r>
            <a:r>
              <a:rPr kumimoji="1" lang="zh-CN" altLang="en-US" dirty="0"/>
              <a:t> </a:t>
            </a:r>
            <a:r>
              <a:rPr kumimoji="1" lang="en-US" altLang="zh-CN" dirty="0"/>
              <a:t>they</a:t>
            </a:r>
            <a:r>
              <a:rPr kumimoji="1" lang="zh-CN" altLang="en-US" dirty="0"/>
              <a:t> </a:t>
            </a:r>
            <a:r>
              <a:rPr kumimoji="1" lang="en-US" altLang="zh-CN" dirty="0"/>
              <a:t>actually</a:t>
            </a:r>
            <a:r>
              <a:rPr kumimoji="1" lang="zh-CN" altLang="en-US" dirty="0"/>
              <a:t> </a:t>
            </a:r>
            <a:r>
              <a:rPr kumimoji="1" lang="en-US" altLang="zh-CN" dirty="0"/>
              <a:t>“look</a:t>
            </a:r>
            <a:r>
              <a:rPr kumimoji="1" lang="zh-CN" altLang="en-US" dirty="0"/>
              <a:t> </a:t>
            </a:r>
            <a:r>
              <a:rPr kumimoji="1" lang="en-US" altLang="zh-CN" dirty="0"/>
              <a:t>like”</a:t>
            </a:r>
            <a:r>
              <a:rPr kumimoji="1" lang="zh-CN" altLang="en-US" dirty="0"/>
              <a:t> </a:t>
            </a:r>
            <a:r>
              <a:rPr kumimoji="1" lang="en-US" altLang="zh-CN" dirty="0"/>
              <a:t>before</a:t>
            </a:r>
            <a:r>
              <a:rPr kumimoji="1" lang="zh-CN" altLang="en-US" dirty="0"/>
              <a:t> </a:t>
            </a:r>
            <a:r>
              <a:rPr kumimoji="1" lang="en-US" altLang="zh-CN" dirty="0"/>
              <a:t>dive</a:t>
            </a:r>
            <a:r>
              <a:rPr kumimoji="1" lang="zh-CN" altLang="en-US" dirty="0"/>
              <a:t> </a:t>
            </a:r>
            <a:r>
              <a:rPr kumimoji="1" lang="en-US" altLang="zh-CN" dirty="0"/>
              <a:t>into</a:t>
            </a:r>
            <a:r>
              <a:rPr kumimoji="1" lang="zh-CN" altLang="en-US" dirty="0"/>
              <a:t> </a:t>
            </a:r>
            <a:r>
              <a:rPr kumimoji="1" lang="en-US" altLang="zh-CN" dirty="0"/>
              <a:t>the</a:t>
            </a:r>
            <a:r>
              <a:rPr kumimoji="1" lang="zh-CN" altLang="en-US" dirty="0"/>
              <a:t> </a:t>
            </a:r>
            <a:r>
              <a:rPr kumimoji="1" lang="en-US" altLang="zh-CN" dirty="0"/>
              <a:t>principles</a:t>
            </a:r>
            <a:r>
              <a:rPr kumimoji="1" lang="zh-CN" altLang="en-US" dirty="0"/>
              <a:t> </a:t>
            </a:r>
            <a:r>
              <a:rPr kumimoji="1" lang="en-US" altLang="zh-CN" dirty="0"/>
              <a:t>behind</a:t>
            </a:r>
            <a:r>
              <a:rPr kumimoji="1" lang="zh-CN" altLang="en-US" dirty="0"/>
              <a:t> </a:t>
            </a:r>
            <a:r>
              <a:rPr kumimoji="1" lang="en-US" altLang="zh-CN" dirty="0"/>
              <a:t>them</a:t>
            </a:r>
          </a:p>
          <a:p>
            <a:endParaRPr kumimoji="1" lang="en-US" altLang="zh-CN" dirty="0"/>
          </a:p>
          <a:p>
            <a:r>
              <a:rPr kumimoji="1" lang="en-US" altLang="zh-CN" dirty="0"/>
              <a:t>Many</a:t>
            </a:r>
            <a:r>
              <a:rPr kumimoji="1" lang="zh-CN" altLang="en-US" dirty="0"/>
              <a:t> </a:t>
            </a:r>
            <a:r>
              <a:rPr kumimoji="1" lang="en-US" altLang="zh-CN" dirty="0"/>
              <a:t>have</a:t>
            </a:r>
            <a:r>
              <a:rPr kumimoji="1" lang="zh-CN" altLang="en-US" dirty="0"/>
              <a:t> </a:t>
            </a:r>
            <a:r>
              <a:rPr kumimoji="1" lang="en-US" altLang="zh-CN" dirty="0"/>
              <a:t>assumed</a:t>
            </a:r>
            <a:r>
              <a:rPr kumimoji="1" lang="zh-CN" altLang="en-US" dirty="0"/>
              <a:t> </a:t>
            </a:r>
            <a:r>
              <a:rPr kumimoji="1" lang="en-US" altLang="zh-CN" dirty="0"/>
              <a:t>that</a:t>
            </a:r>
            <a:r>
              <a:rPr kumimoji="1" lang="zh-CN" altLang="en-US" dirty="0"/>
              <a:t> </a:t>
            </a:r>
            <a:r>
              <a:rPr kumimoji="1" lang="en-US" altLang="zh-CN" dirty="0"/>
              <a:t>you</a:t>
            </a:r>
            <a:r>
              <a:rPr kumimoji="1" lang="zh-CN" altLang="en-US" dirty="0"/>
              <a:t> </a:t>
            </a:r>
            <a:r>
              <a:rPr kumimoji="1" lang="en-US" altLang="zh-CN" dirty="0"/>
              <a:t>know</a:t>
            </a:r>
            <a:r>
              <a:rPr kumimoji="1" lang="zh-CN" altLang="en-US" dirty="0"/>
              <a:t> </a:t>
            </a:r>
            <a:r>
              <a:rPr kumimoji="1" lang="en-US" altLang="zh-CN" dirty="0"/>
              <a:t>them,</a:t>
            </a:r>
            <a:r>
              <a:rPr kumimoji="1" lang="zh-CN" altLang="en-US" dirty="0"/>
              <a:t> </a:t>
            </a:r>
            <a:r>
              <a:rPr kumimoji="1" lang="en-US" altLang="zh-CN" dirty="0"/>
              <a:t>but</a:t>
            </a:r>
            <a:r>
              <a:rPr kumimoji="1" lang="zh-CN" altLang="en-US" dirty="0"/>
              <a:t> </a:t>
            </a:r>
            <a:r>
              <a:rPr kumimoji="1" lang="en-US" altLang="zh-CN" dirty="0"/>
              <a:t>…</a:t>
            </a:r>
          </a:p>
          <a:p>
            <a:pPr lvl="1"/>
            <a:r>
              <a:rPr kumimoji="1" lang="en-US" altLang="zh-CN" dirty="0"/>
              <a:t>Took</a:t>
            </a:r>
            <a:r>
              <a:rPr kumimoji="1" lang="zh-CN" altLang="en-US" dirty="0"/>
              <a:t> </a:t>
            </a:r>
            <a:r>
              <a:rPr kumimoji="1" lang="en-US" altLang="zh-CN" dirty="0"/>
              <a:t>many</a:t>
            </a:r>
            <a:r>
              <a:rPr kumimoji="1" lang="zh-CN" altLang="en-US" dirty="0"/>
              <a:t> </a:t>
            </a:r>
            <a:r>
              <a:rPr kumimoji="1" lang="en-US" altLang="zh-CN" dirty="0"/>
              <a:t>people</a:t>
            </a:r>
            <a:r>
              <a:rPr kumimoji="1" lang="zh-CN" altLang="en-US" dirty="0"/>
              <a:t> </a:t>
            </a:r>
            <a:r>
              <a:rPr kumimoji="1" lang="en-US" altLang="zh-CN" dirty="0"/>
              <a:t>years</a:t>
            </a:r>
            <a:r>
              <a:rPr kumimoji="1" lang="zh-CN" altLang="en-US" dirty="0"/>
              <a:t> </a:t>
            </a:r>
            <a:r>
              <a:rPr kumimoji="1" lang="en-US" altLang="zh-CN" dirty="0"/>
              <a:t>to</a:t>
            </a:r>
            <a:r>
              <a:rPr kumimoji="1" lang="zh-CN" altLang="en-US" dirty="0"/>
              <a:t> </a:t>
            </a:r>
            <a:r>
              <a:rPr kumimoji="1" lang="en-US" altLang="zh-CN" dirty="0"/>
              <a:t>even</a:t>
            </a:r>
            <a:r>
              <a:rPr kumimoji="1" lang="zh-CN" altLang="en-US" dirty="0"/>
              <a:t> </a:t>
            </a:r>
            <a:r>
              <a:rPr kumimoji="1" lang="en-US" altLang="zh-CN" dirty="0"/>
              <a:t>know</a:t>
            </a:r>
            <a:r>
              <a:rPr kumimoji="1" lang="zh-CN" altLang="en-US" dirty="0"/>
              <a:t> </a:t>
            </a:r>
            <a:r>
              <a:rPr kumimoji="1" lang="en-US" altLang="zh-CN" dirty="0"/>
              <a:t>about</a:t>
            </a:r>
            <a:r>
              <a:rPr kumimoji="1" lang="zh-CN" altLang="en-US" dirty="0"/>
              <a:t> </a:t>
            </a:r>
            <a:r>
              <a:rPr kumimoji="1" lang="en-US" altLang="zh-CN" dirty="0"/>
              <a:t>them</a:t>
            </a:r>
          </a:p>
          <a:p>
            <a:pPr lvl="1"/>
            <a:r>
              <a:rPr kumimoji="1" lang="en-US" altLang="zh-CN" dirty="0"/>
              <a:t>Many</a:t>
            </a:r>
            <a:r>
              <a:rPr kumimoji="1" lang="zh-CN" altLang="en-US" dirty="0"/>
              <a:t> </a:t>
            </a:r>
            <a:r>
              <a:rPr kumimoji="1" lang="en-US" altLang="zh-CN" dirty="0"/>
              <a:t>are</a:t>
            </a:r>
            <a:r>
              <a:rPr kumimoji="1" lang="zh-CN" altLang="en-US" dirty="0"/>
              <a:t> </a:t>
            </a:r>
            <a:r>
              <a:rPr kumimoji="1" lang="en-US" altLang="zh-CN" dirty="0"/>
              <a:t>very</a:t>
            </a:r>
            <a:r>
              <a:rPr kumimoji="1" lang="zh-CN" altLang="en-US" dirty="0"/>
              <a:t> </a:t>
            </a:r>
            <a:r>
              <a:rPr kumimoji="1" lang="en-US" altLang="zh-CN" dirty="0"/>
              <a:t>old-school</a:t>
            </a:r>
            <a:r>
              <a:rPr kumimoji="1" lang="zh-CN" altLang="en-US" dirty="0"/>
              <a:t> </a:t>
            </a:r>
            <a:r>
              <a:rPr kumimoji="1" lang="en-US" altLang="zh-CN" dirty="0"/>
              <a:t>tricks,</a:t>
            </a:r>
            <a:r>
              <a:rPr kumimoji="1" lang="zh-CN" altLang="en-US" dirty="0"/>
              <a:t> </a:t>
            </a:r>
            <a:r>
              <a:rPr kumimoji="1" lang="en-US" altLang="zh-CN" dirty="0"/>
              <a:t>but</a:t>
            </a:r>
            <a:r>
              <a:rPr kumimoji="1" lang="zh-CN" altLang="en-US" dirty="0"/>
              <a:t> </a:t>
            </a:r>
            <a:r>
              <a:rPr kumimoji="1" lang="en-US" altLang="zh-CN" dirty="0"/>
              <a:t>works</a:t>
            </a:r>
          </a:p>
          <a:p>
            <a:pPr lvl="1"/>
            <a:r>
              <a:rPr kumimoji="1" lang="en-US" altLang="zh-CN" dirty="0"/>
              <a:t>You</a:t>
            </a:r>
            <a:r>
              <a:rPr kumimoji="1" lang="zh-CN" altLang="en-US" dirty="0"/>
              <a:t> </a:t>
            </a:r>
            <a:r>
              <a:rPr kumimoji="1" lang="en-US" altLang="zh-CN" dirty="0"/>
              <a:t>might</a:t>
            </a:r>
            <a:r>
              <a:rPr kumimoji="1" lang="zh-CN" altLang="en-US" dirty="0"/>
              <a:t> </a:t>
            </a:r>
            <a:r>
              <a:rPr kumimoji="1" lang="en-US" altLang="zh-CN" dirty="0"/>
              <a:t>be</a:t>
            </a:r>
            <a:r>
              <a:rPr kumimoji="1" lang="zh-CN" altLang="en-US" dirty="0"/>
              <a:t> </a:t>
            </a:r>
            <a:r>
              <a:rPr kumimoji="1" lang="en-US" altLang="zh-CN" dirty="0"/>
              <a:t>too</a:t>
            </a:r>
            <a:r>
              <a:rPr kumimoji="1" lang="zh-CN" altLang="en-US" dirty="0"/>
              <a:t> </a:t>
            </a:r>
            <a:r>
              <a:rPr kumimoji="1" lang="en-US" altLang="zh-CN" dirty="0"/>
              <a:t>young</a:t>
            </a:r>
            <a:r>
              <a:rPr kumimoji="1" lang="zh-CN" altLang="en-US" dirty="0"/>
              <a:t> </a:t>
            </a:r>
            <a:r>
              <a:rPr kumimoji="1" lang="en-US" altLang="zh-CN" dirty="0"/>
              <a:t>to</a:t>
            </a:r>
            <a:r>
              <a:rPr kumimoji="1" lang="zh-CN" altLang="en-US" dirty="0"/>
              <a:t> </a:t>
            </a:r>
            <a:r>
              <a:rPr kumimoji="1" lang="en-US" altLang="zh-CN" dirty="0"/>
              <a:t>know</a:t>
            </a:r>
            <a:r>
              <a:rPr kumimoji="1" lang="zh-CN" altLang="en-US" dirty="0"/>
              <a:t> </a:t>
            </a:r>
            <a:r>
              <a:rPr kumimoji="1" lang="en-US" altLang="zh-CN" dirty="0"/>
              <a:t>them</a:t>
            </a:r>
          </a:p>
          <a:p>
            <a:pPr lvl="1"/>
            <a:endParaRPr kumimoji="1" lang="en-US" altLang="zh-CN" dirty="0"/>
          </a:p>
          <a:p>
            <a:r>
              <a:rPr kumimoji="1" lang="en-US" altLang="zh-CN" dirty="0"/>
              <a:t>Do not hope to remember everything here</a:t>
            </a:r>
          </a:p>
          <a:p>
            <a:pPr lvl="1"/>
            <a:r>
              <a:rPr kumimoji="1" lang="en-US" altLang="zh-CN" dirty="0"/>
              <a:t>Understand the principles</a:t>
            </a:r>
          </a:p>
          <a:p>
            <a:pPr lvl="1"/>
            <a:r>
              <a:rPr kumimoji="1" lang="en-US" altLang="zh-CN" dirty="0"/>
              <a:t>Provide you with a start point to practice</a:t>
            </a:r>
          </a:p>
          <a:p>
            <a:pPr lvl="1"/>
            <a:endParaRPr kumimoji="1" lang="en-US" altLang="zh-CN" dirty="0"/>
          </a:p>
        </p:txBody>
      </p:sp>
    </p:spTree>
    <p:extLst>
      <p:ext uri="{BB962C8B-B14F-4D97-AF65-F5344CB8AC3E}">
        <p14:creationId xmlns:p14="http://schemas.microsoft.com/office/powerpoint/2010/main" val="48628594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AEFED-A3B4-F048-B50D-3A7D16CBF6AC}"/>
              </a:ext>
            </a:extLst>
          </p:cNvPr>
          <p:cNvSpPr>
            <a:spLocks noGrp="1"/>
          </p:cNvSpPr>
          <p:nvPr>
            <p:ph type="title"/>
          </p:nvPr>
        </p:nvSpPr>
        <p:spPr/>
        <p:txBody>
          <a:bodyPr/>
          <a:lstStyle/>
          <a:p>
            <a:r>
              <a:rPr kumimoji="1" lang="en-US" altLang="zh-CN" dirty="0"/>
              <a:t>Using SSH to transfer files</a:t>
            </a:r>
            <a:endParaRPr kumimoji="1" lang="zh-CN" altLang="en-US" dirty="0"/>
          </a:p>
        </p:txBody>
      </p:sp>
      <p:sp>
        <p:nvSpPr>
          <p:cNvPr id="3" name="内容占位符 2">
            <a:extLst>
              <a:ext uri="{FF2B5EF4-FFF2-40B4-BE49-F238E27FC236}">
                <a16:creationId xmlns:a16="http://schemas.microsoft.com/office/drawing/2014/main" id="{3D82BE13-4757-6C4E-BC42-35493F59AE39}"/>
              </a:ext>
            </a:extLst>
          </p:cNvPr>
          <p:cNvSpPr>
            <a:spLocks noGrp="1"/>
          </p:cNvSpPr>
          <p:nvPr>
            <p:ph idx="1"/>
          </p:nvPr>
        </p:nvSpPr>
        <p:spPr/>
        <p:txBody>
          <a:bodyPr/>
          <a:lstStyle/>
          <a:p>
            <a:r>
              <a:rPr lang="en-US" altLang="zh-CN" dirty="0">
                <a:latin typeface="Prestige Elite Std" panose="02060509020206020304" pitchFamily="49" charset="0"/>
              </a:rPr>
              <a:t>cat </a:t>
            </a:r>
            <a:r>
              <a:rPr lang="en-US" altLang="zh-CN" dirty="0" err="1">
                <a:latin typeface="Prestige Elite Std" panose="02060509020206020304" pitchFamily="49" charset="0"/>
              </a:rPr>
              <a:t>localfile</a:t>
            </a:r>
            <a:r>
              <a:rPr lang="en-US" altLang="zh-CN" dirty="0">
                <a:latin typeface="Prestige Elite Std" panose="02060509020206020304" pitchFamily="49" charset="0"/>
              </a:rPr>
              <a:t> | </a:t>
            </a:r>
            <a:r>
              <a:rPr lang="en-US" altLang="zh-CN" dirty="0" err="1">
                <a:latin typeface="Prestige Elite Std" panose="02060509020206020304" pitchFamily="49" charset="0"/>
              </a:rPr>
              <a:t>ssh</a:t>
            </a:r>
            <a:r>
              <a:rPr lang="en-US" altLang="zh-CN" dirty="0">
                <a:latin typeface="Prestige Elite Std" panose="02060509020206020304" pitchFamily="49" charset="0"/>
              </a:rPr>
              <a:t> remote tee </a:t>
            </a:r>
            <a:r>
              <a:rPr lang="en-US" altLang="zh-CN" dirty="0" err="1">
                <a:latin typeface="Prestige Elite Std" panose="02060509020206020304" pitchFamily="49" charset="0"/>
              </a:rPr>
              <a:t>serverfile</a:t>
            </a:r>
            <a:endParaRPr lang="en-US" altLang="zh-CN" dirty="0">
              <a:latin typeface="Prestige Elite Std" panose="02060509020206020304" pitchFamily="49" charset="0"/>
            </a:endParaRPr>
          </a:p>
          <a:p>
            <a:endParaRPr lang="en-US" altLang="zh-CN" dirty="0"/>
          </a:p>
          <a:p>
            <a:r>
              <a:rPr lang="en-US" altLang="zh-CN" dirty="0" err="1">
                <a:latin typeface="Prestige Elite Std" panose="02060509020206020304" pitchFamily="49" charset="0"/>
              </a:rPr>
              <a:t>scp</a:t>
            </a:r>
            <a:endParaRPr lang="en-US" altLang="zh-CN" dirty="0">
              <a:latin typeface="Prestige Elite Std" panose="02060509020206020304" pitchFamily="49" charset="0"/>
            </a:endParaRPr>
          </a:p>
          <a:p>
            <a:r>
              <a:rPr lang="en-US" altLang="zh-CN" dirty="0" err="1">
                <a:latin typeface="Prestige Elite Std" panose="02060509020206020304" pitchFamily="49" charset="0"/>
              </a:rPr>
              <a:t>rsync</a:t>
            </a:r>
            <a:r>
              <a:rPr lang="en-US" altLang="zh-CN" dirty="0"/>
              <a:t>  (check </a:t>
            </a:r>
            <a:r>
              <a:rPr lang="en-US" altLang="zh-CN" dirty="0" err="1"/>
              <a:t>tldr</a:t>
            </a:r>
            <a:r>
              <a:rPr lang="en-US" altLang="zh-CN" dirty="0"/>
              <a:t>)</a:t>
            </a:r>
          </a:p>
          <a:p>
            <a:pPr lvl="1"/>
            <a:r>
              <a:rPr lang="en-US" altLang="zh-CN" dirty="0"/>
              <a:t>Only</a:t>
            </a:r>
            <a:r>
              <a:rPr lang="zh-CN" altLang="en-US" dirty="0"/>
              <a:t> </a:t>
            </a:r>
            <a:r>
              <a:rPr lang="en-US" altLang="zh-CN" dirty="0"/>
              <a:t>copies</a:t>
            </a:r>
            <a:r>
              <a:rPr lang="zh-CN" altLang="en-US" dirty="0"/>
              <a:t> </a:t>
            </a:r>
            <a:r>
              <a:rPr lang="en-US" altLang="zh-CN" dirty="0"/>
              <a:t>files</a:t>
            </a:r>
            <a:r>
              <a:rPr lang="zh-CN" altLang="en-US" dirty="0"/>
              <a:t> </a:t>
            </a:r>
            <a:r>
              <a:rPr lang="en-US" altLang="zh-CN" dirty="0"/>
              <a:t>that</a:t>
            </a:r>
            <a:r>
              <a:rPr lang="zh-CN" altLang="en-US" dirty="0"/>
              <a:t> </a:t>
            </a:r>
            <a:r>
              <a:rPr lang="en-US" altLang="zh-CN" dirty="0"/>
              <a:t>have</a:t>
            </a:r>
            <a:r>
              <a:rPr lang="zh-CN" altLang="en-US" dirty="0"/>
              <a:t> </a:t>
            </a:r>
            <a:r>
              <a:rPr lang="en-US" altLang="zh-CN" dirty="0"/>
              <a:t>been</a:t>
            </a:r>
            <a:r>
              <a:rPr lang="zh-CN" altLang="en-US" dirty="0"/>
              <a:t> </a:t>
            </a:r>
            <a:r>
              <a:rPr lang="en-US" altLang="zh-CN" dirty="0"/>
              <a:t>changed</a:t>
            </a:r>
          </a:p>
          <a:p>
            <a:endParaRPr lang="en-US" altLang="zh-CN" dirty="0"/>
          </a:p>
          <a:p>
            <a:r>
              <a:rPr lang="en-US" altLang="zh-CN" dirty="0"/>
              <a:t>Unstable connections?  </a:t>
            </a:r>
          </a:p>
          <a:p>
            <a:pPr lvl="1"/>
            <a:r>
              <a:rPr lang="en-US" altLang="zh-CN" dirty="0"/>
              <a:t>Mosh </a:t>
            </a:r>
            <a:r>
              <a:rPr lang="en-US" altLang="zh-CN" dirty="0">
                <a:hlinkClick r:id="rId2"/>
              </a:rPr>
              <a:t>https://mosh.org/#usage</a:t>
            </a:r>
            <a:r>
              <a:rPr lang="en-US" altLang="zh-CN" dirty="0"/>
              <a:t> </a:t>
            </a:r>
          </a:p>
          <a:p>
            <a:r>
              <a:rPr lang="en-US" altLang="zh-CN" dirty="0" err="1"/>
              <a:t>sshfs</a:t>
            </a:r>
            <a:r>
              <a:rPr lang="en-US" altLang="zh-CN" dirty="0"/>
              <a:t> </a:t>
            </a:r>
            <a:r>
              <a:rPr lang="en-US" altLang="zh-CN" dirty="0">
                <a:hlinkClick r:id="rId3"/>
              </a:rPr>
              <a:t>https://github.com/libfuse/sshfs</a:t>
            </a:r>
            <a:r>
              <a:rPr lang="en-US" altLang="zh-CN" dirty="0"/>
              <a:t> </a:t>
            </a:r>
            <a:endParaRPr kumimoji="1" lang="zh-CN" altLang="en-US" dirty="0"/>
          </a:p>
        </p:txBody>
      </p:sp>
    </p:spTree>
    <p:extLst>
      <p:ext uri="{BB962C8B-B14F-4D97-AF65-F5344CB8AC3E}">
        <p14:creationId xmlns:p14="http://schemas.microsoft.com/office/powerpoint/2010/main" val="135039246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AF410-872B-E547-9DFE-3AE9CFE625FF}"/>
              </a:ext>
            </a:extLst>
          </p:cNvPr>
          <p:cNvSpPr>
            <a:spLocks noGrp="1"/>
          </p:cNvSpPr>
          <p:nvPr>
            <p:ph type="title"/>
          </p:nvPr>
        </p:nvSpPr>
        <p:spPr/>
        <p:txBody>
          <a:bodyPr/>
          <a:lstStyle/>
          <a:p>
            <a:r>
              <a:rPr kumimoji="1" lang="en-US" altLang="zh-CN" dirty="0" err="1"/>
              <a:t>Makefile</a:t>
            </a:r>
            <a:endParaRPr kumimoji="1" lang="zh-CN" altLang="en-US" dirty="0"/>
          </a:p>
        </p:txBody>
      </p:sp>
      <p:sp>
        <p:nvSpPr>
          <p:cNvPr id="3" name="文本占位符 2">
            <a:extLst>
              <a:ext uri="{FF2B5EF4-FFF2-40B4-BE49-F238E27FC236}">
                <a16:creationId xmlns:a16="http://schemas.microsoft.com/office/drawing/2014/main" id="{096F25DD-6A21-B44F-9B9D-F65260149BFF}"/>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3477773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3ADC0-A619-AE4C-BD7D-370724D6F703}"/>
              </a:ext>
            </a:extLst>
          </p:cNvPr>
          <p:cNvSpPr>
            <a:spLocks noGrp="1"/>
          </p:cNvSpPr>
          <p:nvPr>
            <p:ph type="title"/>
          </p:nvPr>
        </p:nvSpPr>
        <p:spPr/>
        <p:txBody>
          <a:bodyPr/>
          <a:lstStyle/>
          <a:p>
            <a:r>
              <a:rPr kumimoji="1" lang="en-US" altLang="zh-CN" dirty="0"/>
              <a:t>Building</a:t>
            </a:r>
            <a:r>
              <a:rPr kumimoji="1" lang="zh-CN" altLang="en-US" dirty="0"/>
              <a:t> </a:t>
            </a:r>
            <a:r>
              <a:rPr kumimoji="1" lang="en-US" altLang="zh-CN" dirty="0"/>
              <a:t>Software</a:t>
            </a:r>
            <a:endParaRPr kumimoji="1" lang="zh-CN" altLang="en-US" dirty="0"/>
          </a:p>
        </p:txBody>
      </p:sp>
      <p:sp>
        <p:nvSpPr>
          <p:cNvPr id="3" name="内容占位符 2">
            <a:extLst>
              <a:ext uri="{FF2B5EF4-FFF2-40B4-BE49-F238E27FC236}">
                <a16:creationId xmlns:a16="http://schemas.microsoft.com/office/drawing/2014/main" id="{2E7F4811-E87A-D745-9390-B562D3B3A7AF}"/>
              </a:ext>
            </a:extLst>
          </p:cNvPr>
          <p:cNvSpPr>
            <a:spLocks noGrp="1"/>
          </p:cNvSpPr>
          <p:nvPr>
            <p:ph idx="1"/>
          </p:nvPr>
        </p:nvSpPr>
        <p:spPr/>
        <p:txBody>
          <a:bodyPr/>
          <a:lstStyle/>
          <a:p>
            <a:r>
              <a:rPr kumimoji="1" lang="en-US" altLang="zh-CN" dirty="0"/>
              <a:t>Building</a:t>
            </a:r>
            <a:r>
              <a:rPr kumimoji="1" lang="zh-CN" altLang="en-US" dirty="0"/>
              <a:t> </a:t>
            </a:r>
            <a:r>
              <a:rPr kumimoji="1" lang="en-US" altLang="zh-CN" dirty="0"/>
              <a:t>is</a:t>
            </a:r>
            <a:r>
              <a:rPr kumimoji="1" lang="zh-CN" altLang="en-US" dirty="0"/>
              <a:t> </a:t>
            </a:r>
            <a:r>
              <a:rPr kumimoji="1" lang="en-US" altLang="zh-CN" dirty="0"/>
              <a:t>different</a:t>
            </a:r>
            <a:r>
              <a:rPr kumimoji="1" lang="zh-CN" altLang="en-US" dirty="0"/>
              <a:t> </a:t>
            </a:r>
            <a:r>
              <a:rPr kumimoji="1" lang="en-US" altLang="zh-CN" dirty="0"/>
              <a:t>from</a:t>
            </a:r>
            <a:r>
              <a:rPr kumimoji="1" lang="zh-CN" altLang="en-US" dirty="0"/>
              <a:t> </a:t>
            </a:r>
            <a:r>
              <a:rPr kumimoji="1" lang="en-US" altLang="zh-CN" dirty="0"/>
              <a:t>compiling</a:t>
            </a:r>
          </a:p>
          <a:p>
            <a:r>
              <a:rPr kumimoji="1" lang="en-US" altLang="zh-CN" dirty="0"/>
              <a:t>Compiler</a:t>
            </a:r>
            <a:r>
              <a:rPr kumimoji="1" lang="zh-CN" altLang="en-US" dirty="0"/>
              <a:t> </a:t>
            </a:r>
            <a:r>
              <a:rPr kumimoji="1" lang="en-US" altLang="zh-CN" dirty="0"/>
              <a:t>–</a:t>
            </a:r>
            <a:r>
              <a:rPr kumimoji="1" lang="zh-CN" altLang="en-US" dirty="0"/>
              <a:t> </a:t>
            </a:r>
            <a:r>
              <a:rPr kumimoji="1" lang="en-US" altLang="zh-CN" dirty="0"/>
              <a:t>focus</a:t>
            </a:r>
            <a:r>
              <a:rPr kumimoji="1" lang="zh-CN" altLang="en-US" dirty="0"/>
              <a:t> </a:t>
            </a:r>
            <a:r>
              <a:rPr kumimoji="1" lang="en-US" altLang="zh-CN" dirty="0"/>
              <a:t>on</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file</a:t>
            </a:r>
          </a:p>
          <a:p>
            <a:r>
              <a:rPr kumimoji="1" lang="en-US" altLang="zh-CN" dirty="0"/>
              <a:t>Building</a:t>
            </a:r>
            <a:r>
              <a:rPr kumimoji="1" lang="zh-CN" altLang="en-US" dirty="0"/>
              <a:t> </a:t>
            </a:r>
            <a:r>
              <a:rPr kumimoji="1" lang="en-US" altLang="zh-CN" dirty="0"/>
              <a:t>–</a:t>
            </a:r>
            <a:r>
              <a:rPr kumimoji="1" lang="zh-CN" altLang="en-US" dirty="0"/>
              <a:t> </a:t>
            </a:r>
            <a:r>
              <a:rPr kumimoji="1" lang="en-US" altLang="zh-CN" dirty="0"/>
              <a:t>describe</a:t>
            </a:r>
            <a:r>
              <a:rPr kumimoji="1" lang="zh-CN" altLang="en-US" dirty="0"/>
              <a:t> </a:t>
            </a:r>
            <a:r>
              <a:rPr kumimoji="1" lang="en-US" altLang="zh-CN" dirty="0"/>
              <a:t>the</a:t>
            </a:r>
            <a:r>
              <a:rPr kumimoji="1" lang="zh-CN" altLang="en-US" dirty="0"/>
              <a:t> </a:t>
            </a:r>
            <a:r>
              <a:rPr kumimoji="1" lang="en-US" altLang="zh-CN" dirty="0"/>
              <a:t>dependencies</a:t>
            </a:r>
            <a:r>
              <a:rPr kumimoji="1" lang="zh-CN" altLang="en-US" dirty="0"/>
              <a:t> </a:t>
            </a:r>
            <a:r>
              <a:rPr kumimoji="1" lang="en-US" altLang="zh-CN" dirty="0"/>
              <a:t>among</a:t>
            </a:r>
            <a:r>
              <a:rPr kumimoji="1" lang="zh-CN" altLang="en-US" dirty="0"/>
              <a:t> </a:t>
            </a:r>
            <a:r>
              <a:rPr kumimoji="1" lang="en-US" altLang="zh-CN" dirty="0"/>
              <a:t>many</a:t>
            </a:r>
            <a:r>
              <a:rPr kumimoji="1" lang="zh-CN" altLang="en-US" dirty="0"/>
              <a:t> </a:t>
            </a:r>
            <a:r>
              <a:rPr kumimoji="1" lang="en-US" altLang="zh-CN" dirty="0"/>
              <a:t>files</a:t>
            </a:r>
          </a:p>
          <a:p>
            <a:pPr lvl="1"/>
            <a:r>
              <a:rPr kumimoji="1" lang="en-US" altLang="zh-CN" dirty="0"/>
              <a:t>Which</a:t>
            </a:r>
            <a:r>
              <a:rPr kumimoji="1" lang="zh-CN" altLang="en-US" dirty="0"/>
              <a:t> </a:t>
            </a:r>
            <a:r>
              <a:rPr kumimoji="1" lang="en-US" altLang="zh-CN" dirty="0"/>
              <a:t>one</a:t>
            </a:r>
            <a:r>
              <a:rPr kumimoji="1" lang="zh-CN" altLang="en-US" dirty="0"/>
              <a:t> </a:t>
            </a:r>
            <a:r>
              <a:rPr kumimoji="1" lang="en-US" altLang="zh-CN" dirty="0"/>
              <a:t>you</a:t>
            </a:r>
            <a:r>
              <a:rPr kumimoji="1" lang="zh-CN" altLang="en-US" dirty="0"/>
              <a:t> </a:t>
            </a:r>
            <a:r>
              <a:rPr kumimoji="1" lang="en-US" altLang="zh-CN" dirty="0"/>
              <a:t>should</a:t>
            </a:r>
            <a:r>
              <a:rPr kumimoji="1" lang="zh-CN" altLang="en-US" dirty="0"/>
              <a:t> </a:t>
            </a:r>
            <a:r>
              <a:rPr kumimoji="1" lang="en-US" altLang="zh-CN" dirty="0"/>
              <a:t>build</a:t>
            </a:r>
            <a:r>
              <a:rPr kumimoji="1" lang="zh-CN" altLang="en-US" dirty="0"/>
              <a:t> </a:t>
            </a:r>
            <a:r>
              <a:rPr kumimoji="1" lang="en-US" altLang="zh-CN" dirty="0"/>
              <a:t>first</a:t>
            </a:r>
          </a:p>
          <a:p>
            <a:r>
              <a:rPr kumimoji="1" lang="en-US" altLang="zh-CN" dirty="0"/>
              <a:t>Only</a:t>
            </a:r>
            <a:r>
              <a:rPr kumimoji="1" lang="zh-CN" altLang="en-US" dirty="0"/>
              <a:t> </a:t>
            </a:r>
            <a:r>
              <a:rPr kumimoji="1" lang="en-US" altLang="zh-CN" dirty="0"/>
              <a:t>build</a:t>
            </a:r>
            <a:r>
              <a:rPr kumimoji="1" lang="zh-CN" altLang="en-US" dirty="0"/>
              <a:t> </a:t>
            </a:r>
            <a:r>
              <a:rPr kumimoji="1" lang="en-US" altLang="zh-CN" dirty="0"/>
              <a:t>those</a:t>
            </a:r>
            <a:r>
              <a:rPr kumimoji="1" lang="zh-CN" altLang="en-US" dirty="0"/>
              <a:t> </a:t>
            </a:r>
            <a:r>
              <a:rPr kumimoji="1" lang="en-US" altLang="zh-CN" dirty="0"/>
              <a:t>files</a:t>
            </a:r>
            <a:r>
              <a:rPr kumimoji="1" lang="zh-CN" altLang="en-US" dirty="0"/>
              <a:t> </a:t>
            </a:r>
            <a:r>
              <a:rPr kumimoji="1" lang="en-US" altLang="zh-CN" dirty="0"/>
              <a:t>that</a:t>
            </a:r>
            <a:r>
              <a:rPr kumimoji="1" lang="zh-CN" altLang="en-US" dirty="0"/>
              <a:t> </a:t>
            </a:r>
            <a:r>
              <a:rPr kumimoji="1" lang="en-US" altLang="zh-CN" dirty="0"/>
              <a:t>has</a:t>
            </a:r>
            <a:r>
              <a:rPr kumimoji="1" lang="zh-CN" altLang="en-US" dirty="0"/>
              <a:t> </a:t>
            </a:r>
            <a:r>
              <a:rPr kumimoji="1" lang="en-US" altLang="zh-CN" dirty="0"/>
              <a:t>changed</a:t>
            </a:r>
          </a:p>
          <a:p>
            <a:endParaRPr kumimoji="1" lang="en-US" altLang="zh-CN" dirty="0"/>
          </a:p>
          <a:p>
            <a:r>
              <a:rPr kumimoji="1" lang="en-US" altLang="zh-CN" dirty="0"/>
              <a:t>Include</a:t>
            </a:r>
            <a:r>
              <a:rPr kumimoji="1" lang="zh-CN" altLang="en-US" dirty="0"/>
              <a:t> </a:t>
            </a:r>
            <a:r>
              <a:rPr kumimoji="1" lang="en-US" altLang="zh-CN" dirty="0"/>
              <a:t>a</a:t>
            </a:r>
            <a:r>
              <a:rPr kumimoji="1" lang="zh-CN" altLang="en-US" dirty="0"/>
              <a:t> </a:t>
            </a:r>
            <a:r>
              <a:rPr kumimoji="1" lang="en-US" altLang="zh-CN" dirty="0" err="1"/>
              <a:t>Makefile</a:t>
            </a:r>
            <a:r>
              <a:rPr kumimoji="1" lang="zh-CN" altLang="en-US" dirty="0"/>
              <a:t> </a:t>
            </a:r>
            <a:r>
              <a:rPr kumimoji="1" lang="en-US" altLang="zh-CN" dirty="0"/>
              <a:t>in</a:t>
            </a:r>
            <a:r>
              <a:rPr kumimoji="1" lang="zh-CN" altLang="en-US" dirty="0"/>
              <a:t> </a:t>
            </a:r>
            <a:r>
              <a:rPr kumimoji="1" lang="en-US" altLang="zh-CN" dirty="0"/>
              <a:t>your</a:t>
            </a:r>
            <a:r>
              <a:rPr kumimoji="1" lang="zh-CN" altLang="en-US" dirty="0"/>
              <a:t> </a:t>
            </a:r>
            <a:r>
              <a:rPr kumimoji="1" lang="en-US" altLang="zh-CN" dirty="0"/>
              <a:t>project</a:t>
            </a:r>
            <a:r>
              <a:rPr kumimoji="1" lang="zh-CN" altLang="en-US" dirty="0"/>
              <a:t> </a:t>
            </a:r>
            <a:r>
              <a:rPr kumimoji="1" lang="en-US" altLang="zh-CN" dirty="0"/>
              <a:t>directory</a:t>
            </a:r>
            <a:endParaRPr kumimoji="1" lang="zh-CN" altLang="en-US" dirty="0"/>
          </a:p>
        </p:txBody>
      </p:sp>
    </p:spTree>
    <p:extLst>
      <p:ext uri="{BB962C8B-B14F-4D97-AF65-F5344CB8AC3E}">
        <p14:creationId xmlns:p14="http://schemas.microsoft.com/office/powerpoint/2010/main" val="267075115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0364-75F6-5A4D-AC33-9B6C577D36E0}"/>
              </a:ext>
            </a:extLst>
          </p:cNvPr>
          <p:cNvSpPr>
            <a:spLocks noGrp="1"/>
          </p:cNvSpPr>
          <p:nvPr>
            <p:ph type="title"/>
          </p:nvPr>
        </p:nvSpPr>
        <p:spPr/>
        <p:txBody>
          <a:bodyPr/>
          <a:lstStyle/>
          <a:p>
            <a:r>
              <a:rPr kumimoji="1" lang="en-US" altLang="zh-CN" dirty="0"/>
              <a:t>Make</a:t>
            </a:r>
            <a:r>
              <a:rPr kumimoji="1" lang="zh-CN" altLang="en-US" dirty="0"/>
              <a:t> </a:t>
            </a:r>
            <a:r>
              <a:rPr kumimoji="1" lang="en-US" altLang="zh-CN" dirty="0"/>
              <a:t>file</a:t>
            </a:r>
            <a:r>
              <a:rPr kumimoji="1" lang="zh-CN" altLang="en-US" dirty="0"/>
              <a:t> </a:t>
            </a:r>
            <a:r>
              <a:rPr kumimoji="1" lang="en-US" altLang="zh-CN" dirty="0"/>
              <a:t>example</a:t>
            </a:r>
            <a:endParaRPr kumimoji="1" lang="zh-CN" altLang="en-US" dirty="0"/>
          </a:p>
        </p:txBody>
      </p:sp>
      <p:pic>
        <p:nvPicPr>
          <p:cNvPr id="4" name="图片 3">
            <a:extLst>
              <a:ext uri="{FF2B5EF4-FFF2-40B4-BE49-F238E27FC236}">
                <a16:creationId xmlns:a16="http://schemas.microsoft.com/office/drawing/2014/main" id="{B3562E4A-8114-2B48-8A2B-46F5205C4B99}"/>
              </a:ext>
            </a:extLst>
          </p:cNvPr>
          <p:cNvPicPr>
            <a:picLocks noChangeAspect="1"/>
          </p:cNvPicPr>
          <p:nvPr/>
        </p:nvPicPr>
        <p:blipFill>
          <a:blip r:embed="rId2"/>
          <a:stretch>
            <a:fillRect/>
          </a:stretch>
        </p:blipFill>
        <p:spPr>
          <a:xfrm>
            <a:off x="2209800" y="1586067"/>
            <a:ext cx="5635053" cy="1794978"/>
          </a:xfrm>
          <a:prstGeom prst="rect">
            <a:avLst/>
          </a:prstGeom>
        </p:spPr>
      </p:pic>
      <p:sp>
        <p:nvSpPr>
          <p:cNvPr id="5" name="矩形标注 4">
            <a:extLst>
              <a:ext uri="{FF2B5EF4-FFF2-40B4-BE49-F238E27FC236}">
                <a16:creationId xmlns:a16="http://schemas.microsoft.com/office/drawing/2014/main" id="{AE65FF39-BE25-FB47-BF95-38838FFF4257}"/>
              </a:ext>
            </a:extLst>
          </p:cNvPr>
          <p:cNvSpPr/>
          <p:nvPr/>
        </p:nvSpPr>
        <p:spPr bwMode="auto">
          <a:xfrm>
            <a:off x="381000" y="1657290"/>
            <a:ext cx="1447800" cy="612648"/>
          </a:xfrm>
          <a:prstGeom prst="wedgeRectCallout">
            <a:avLst>
              <a:gd name="adj1" fmla="val 126672"/>
              <a:gd name="adj2" fmla="val 30382"/>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It</a:t>
            </a:r>
            <a:r>
              <a:rPr kumimoji="1" lang="zh-CN" altLang="en-US" b="0" dirty="0">
                <a:latin typeface="Helvetica"/>
                <a:cs typeface="Helvetica"/>
              </a:rPr>
              <a:t> </a:t>
            </a:r>
            <a:r>
              <a:rPr kumimoji="1" lang="en-US" altLang="zh-CN" b="0" dirty="0">
                <a:latin typeface="Helvetica"/>
                <a:cs typeface="Helvetica"/>
              </a:rPr>
              <a:t>is</a:t>
            </a:r>
            <a:r>
              <a:rPr kumimoji="1" lang="zh-CN" altLang="en-US" b="0" dirty="0">
                <a:latin typeface="Helvetica"/>
                <a:cs typeface="Helvetica"/>
              </a:rPr>
              <a:t> </a:t>
            </a:r>
            <a:r>
              <a:rPr kumimoji="1" lang="en-US" altLang="zh-CN" b="0" dirty="0">
                <a:latin typeface="Helvetica"/>
                <a:cs typeface="Helvetica"/>
              </a:rPr>
              <a:t>a</a:t>
            </a:r>
            <a:r>
              <a:rPr kumimoji="1" lang="zh-CN" altLang="en-US" b="0" dirty="0">
                <a:latin typeface="Helvetica"/>
                <a:cs typeface="Helvetica"/>
              </a:rPr>
              <a:t> </a:t>
            </a:r>
            <a:r>
              <a:rPr kumimoji="1" lang="en-US" altLang="zh-CN" b="0" dirty="0">
                <a:latin typeface="Helvetica"/>
                <a:cs typeface="Helvetica"/>
              </a:rPr>
              <a:t>TAB</a:t>
            </a:r>
            <a:r>
              <a:rPr kumimoji="1" lang="zh-CN" altLang="en-US" b="0" dirty="0">
                <a:latin typeface="Helvetica"/>
                <a:cs typeface="Helvetica"/>
              </a:rPr>
              <a:t> </a:t>
            </a:r>
            <a:r>
              <a:rPr kumimoji="1" lang="en-US" altLang="zh-CN" b="0" dirty="0">
                <a:latin typeface="Helvetica"/>
                <a:cs typeface="Helvetica"/>
              </a:rPr>
              <a:t>!!</a:t>
            </a:r>
            <a:endParaRPr kumimoji="1" lang="zh-CN" altLang="en-US" b="0" dirty="0">
              <a:latin typeface="Helvetica"/>
              <a:cs typeface="Helvetica"/>
            </a:endParaRPr>
          </a:p>
        </p:txBody>
      </p:sp>
      <p:grpSp>
        <p:nvGrpSpPr>
          <p:cNvPr id="12" name="组合 11">
            <a:extLst>
              <a:ext uri="{FF2B5EF4-FFF2-40B4-BE49-F238E27FC236}">
                <a16:creationId xmlns:a16="http://schemas.microsoft.com/office/drawing/2014/main" id="{94DE3FFA-0D7A-6D4B-8B52-17207CC69D40}"/>
              </a:ext>
            </a:extLst>
          </p:cNvPr>
          <p:cNvGrpSpPr/>
          <p:nvPr/>
        </p:nvGrpSpPr>
        <p:grpSpPr>
          <a:xfrm>
            <a:off x="2667000" y="2876490"/>
            <a:ext cx="1295400" cy="2000310"/>
            <a:chOff x="2667000" y="2514600"/>
            <a:chExt cx="1295400" cy="2000310"/>
          </a:xfrm>
        </p:grpSpPr>
        <p:sp>
          <p:nvSpPr>
            <p:cNvPr id="6" name="文本框 5">
              <a:extLst>
                <a:ext uri="{FF2B5EF4-FFF2-40B4-BE49-F238E27FC236}">
                  <a16:creationId xmlns:a16="http://schemas.microsoft.com/office/drawing/2014/main" id="{66D033BA-4965-A840-B7E8-AE3C5C66281E}"/>
                </a:ext>
              </a:extLst>
            </p:cNvPr>
            <p:cNvSpPr txBox="1"/>
            <p:nvPr/>
          </p:nvSpPr>
          <p:spPr>
            <a:xfrm>
              <a:off x="2667000" y="4114800"/>
              <a:ext cx="1152880" cy="400110"/>
            </a:xfrm>
            <a:prstGeom prst="rect">
              <a:avLst/>
            </a:prstGeom>
            <a:noFill/>
          </p:spPr>
          <p:txBody>
            <a:bodyPr wrap="none" rtlCol="0">
              <a:spAutoFit/>
            </a:bodyPr>
            <a:lstStyle/>
            <a:p>
              <a:r>
                <a:rPr kumimoji="1" lang="en-US" altLang="zh-CN" sz="2000" b="0" dirty="0">
                  <a:latin typeface="Helvetica"/>
                  <a:cs typeface="Helvetica"/>
                </a:rPr>
                <a:t>Matches</a:t>
              </a:r>
              <a:endParaRPr kumimoji="1" lang="zh-CN" altLang="en-US" sz="2000" b="0" dirty="0">
                <a:latin typeface="Helvetica"/>
                <a:cs typeface="Helvetica"/>
              </a:endParaRPr>
            </a:p>
          </p:txBody>
        </p:sp>
        <p:cxnSp>
          <p:nvCxnSpPr>
            <p:cNvPr id="8" name="直线箭头连接符 7">
              <a:extLst>
                <a:ext uri="{FF2B5EF4-FFF2-40B4-BE49-F238E27FC236}">
                  <a16:creationId xmlns:a16="http://schemas.microsoft.com/office/drawing/2014/main" id="{207FB937-E3EC-7B4B-8760-3052CC9C3694}"/>
                </a:ext>
              </a:extLst>
            </p:cNvPr>
            <p:cNvCxnSpPr/>
            <p:nvPr/>
          </p:nvCxnSpPr>
          <p:spPr bwMode="auto">
            <a:xfrm flipH="1" flipV="1">
              <a:off x="3048000" y="2514600"/>
              <a:ext cx="76200" cy="160020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8278C9AA-4260-9E45-95E7-9D3CE0FDCB0A}"/>
                </a:ext>
              </a:extLst>
            </p:cNvPr>
            <p:cNvCxnSpPr>
              <a:cxnSpLocks/>
              <a:stCxn id="6" idx="0"/>
            </p:cNvCxnSpPr>
            <p:nvPr/>
          </p:nvCxnSpPr>
          <p:spPr bwMode="auto">
            <a:xfrm flipV="1">
              <a:off x="3243440" y="2514600"/>
              <a:ext cx="718960" cy="160020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grpSp>
      <p:cxnSp>
        <p:nvCxnSpPr>
          <p:cNvPr id="14" name="直线箭头连接符 13">
            <a:extLst>
              <a:ext uri="{FF2B5EF4-FFF2-40B4-BE49-F238E27FC236}">
                <a16:creationId xmlns:a16="http://schemas.microsoft.com/office/drawing/2014/main" id="{B0513ED1-709B-4944-8F7A-3BC5984AF11D}"/>
              </a:ext>
            </a:extLst>
          </p:cNvPr>
          <p:cNvCxnSpPr/>
          <p:nvPr/>
        </p:nvCxnSpPr>
        <p:spPr bwMode="auto">
          <a:xfrm flipV="1">
            <a:off x="3048000" y="1885890"/>
            <a:ext cx="2286000" cy="838200"/>
          </a:xfrm>
          <a:prstGeom prst="straightConnector1">
            <a:avLst/>
          </a:prstGeom>
          <a:solidFill>
            <a:schemeClr val="bg1"/>
          </a:solidFill>
          <a:ln w="38100" cap="flat" cmpd="sng" algn="ctr">
            <a:solidFill>
              <a:schemeClr val="tx1"/>
            </a:solidFill>
            <a:prstDash val="solid"/>
            <a:round/>
            <a:headEnd type="triangle"/>
            <a:tailEnd type="triangle"/>
          </a:ln>
          <a:effectLst/>
        </p:spPr>
      </p:cxnSp>
      <p:sp>
        <p:nvSpPr>
          <p:cNvPr id="16" name="矩形标注 15">
            <a:extLst>
              <a:ext uri="{FF2B5EF4-FFF2-40B4-BE49-F238E27FC236}">
                <a16:creationId xmlns:a16="http://schemas.microsoft.com/office/drawing/2014/main" id="{699B0B1E-0E82-9A40-BF18-FF5C58817BC7}"/>
              </a:ext>
            </a:extLst>
          </p:cNvPr>
          <p:cNvSpPr/>
          <p:nvPr/>
        </p:nvSpPr>
        <p:spPr bwMode="auto">
          <a:xfrm>
            <a:off x="6400800" y="3476956"/>
            <a:ext cx="2057400" cy="612648"/>
          </a:xfrm>
          <a:prstGeom prst="wedgeRectCallout">
            <a:avLst>
              <a:gd name="adj1" fmla="val -39639"/>
              <a:gd name="adj2" fmla="val -86754"/>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Target</a:t>
            </a:r>
            <a:r>
              <a:rPr kumimoji="1" lang="zh-CN" altLang="en-US" b="0" dirty="0">
                <a:latin typeface="Helvetica"/>
                <a:cs typeface="Helvetica"/>
              </a:rPr>
              <a:t> </a:t>
            </a:r>
            <a:r>
              <a:rPr kumimoji="1" lang="en-US" altLang="zh-CN" b="0" dirty="0">
                <a:latin typeface="Helvetica"/>
                <a:cs typeface="Helvetica"/>
              </a:rPr>
              <a:t>Name</a:t>
            </a:r>
          </a:p>
          <a:p>
            <a:pPr algn="ctr"/>
            <a:r>
              <a:rPr kumimoji="1" lang="en-US" altLang="zh-CN" b="0" dirty="0">
                <a:latin typeface="Helvetica"/>
                <a:cs typeface="Helvetica"/>
              </a:rPr>
              <a:t>(plot-%.</a:t>
            </a:r>
            <a:r>
              <a:rPr kumimoji="1" lang="en-US" altLang="zh-CN" b="0" dirty="0" err="1">
                <a:latin typeface="Helvetica"/>
                <a:cs typeface="Helvetica"/>
              </a:rPr>
              <a:t>png</a:t>
            </a:r>
            <a:r>
              <a:rPr kumimoji="1" lang="en-US" altLang="zh-CN" b="0" dirty="0">
                <a:latin typeface="Helvetica"/>
                <a:cs typeface="Helvetica"/>
              </a:rPr>
              <a:t>)</a:t>
            </a:r>
            <a:endParaRPr kumimoji="1" lang="zh-CN" altLang="en-US" b="0" dirty="0">
              <a:latin typeface="Helvetica"/>
              <a:cs typeface="Helvetica"/>
            </a:endParaRPr>
          </a:p>
        </p:txBody>
      </p:sp>
      <p:sp>
        <p:nvSpPr>
          <p:cNvPr id="17" name="矩形标注 16">
            <a:extLst>
              <a:ext uri="{FF2B5EF4-FFF2-40B4-BE49-F238E27FC236}">
                <a16:creationId xmlns:a16="http://schemas.microsoft.com/office/drawing/2014/main" id="{63406B9F-ED29-0B48-8EDC-0947EA599F29}"/>
              </a:ext>
            </a:extLst>
          </p:cNvPr>
          <p:cNvSpPr/>
          <p:nvPr/>
        </p:nvSpPr>
        <p:spPr bwMode="auto">
          <a:xfrm>
            <a:off x="3789014" y="3676590"/>
            <a:ext cx="2383186" cy="612648"/>
          </a:xfrm>
          <a:prstGeom prst="wedgeRectCallout">
            <a:avLst>
              <a:gd name="adj1" fmla="val 9804"/>
              <a:gd name="adj2" fmla="val -128318"/>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Stem</a:t>
            </a:r>
            <a:r>
              <a:rPr kumimoji="1" lang="zh-CN" altLang="en-US" b="0" dirty="0">
                <a:latin typeface="Helvetica"/>
                <a:cs typeface="Helvetica"/>
              </a:rPr>
              <a:t> </a:t>
            </a:r>
            <a:r>
              <a:rPr kumimoji="1" lang="en-US" altLang="zh-CN" b="0" dirty="0">
                <a:latin typeface="Helvetica"/>
                <a:cs typeface="Helvetica"/>
              </a:rPr>
              <a:t>of</a:t>
            </a:r>
            <a:r>
              <a:rPr kumimoji="1" lang="zh-CN" altLang="en-US" b="0" dirty="0">
                <a:latin typeface="Helvetica"/>
                <a:cs typeface="Helvetica"/>
              </a:rPr>
              <a:t> </a:t>
            </a:r>
            <a:r>
              <a:rPr kumimoji="1" lang="en-US" altLang="zh-CN" b="0" dirty="0">
                <a:latin typeface="Helvetica"/>
                <a:cs typeface="Helvetica"/>
              </a:rPr>
              <a:t>pattern</a:t>
            </a:r>
          </a:p>
          <a:p>
            <a:pPr algn="ctr"/>
            <a:r>
              <a:rPr kumimoji="1" lang="en-US" altLang="zh-CN" b="0" dirty="0">
                <a:latin typeface="Helvetica"/>
                <a:cs typeface="Helvetica"/>
              </a:rPr>
              <a:t>(plot-%)</a:t>
            </a:r>
            <a:endParaRPr kumimoji="1" lang="zh-CN" altLang="en-US" b="0" dirty="0">
              <a:latin typeface="Helvetica"/>
              <a:cs typeface="Helvetica"/>
            </a:endParaRPr>
          </a:p>
        </p:txBody>
      </p:sp>
    </p:spTree>
    <p:extLst>
      <p:ext uri="{BB962C8B-B14F-4D97-AF65-F5344CB8AC3E}">
        <p14:creationId xmlns:p14="http://schemas.microsoft.com/office/powerpoint/2010/main" val="13021179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E834BE4-A9E1-004D-813D-79CC8B7510FF}"/>
              </a:ext>
            </a:extLst>
          </p:cNvPr>
          <p:cNvPicPr>
            <a:picLocks noChangeAspect="1"/>
          </p:cNvPicPr>
          <p:nvPr/>
        </p:nvPicPr>
        <p:blipFill>
          <a:blip r:embed="rId2"/>
          <a:stretch>
            <a:fillRect/>
          </a:stretch>
        </p:blipFill>
        <p:spPr>
          <a:xfrm>
            <a:off x="304800" y="685800"/>
            <a:ext cx="5981700" cy="5880100"/>
          </a:xfrm>
          <a:prstGeom prst="rect">
            <a:avLst/>
          </a:prstGeom>
        </p:spPr>
      </p:pic>
      <p:sp>
        <p:nvSpPr>
          <p:cNvPr id="2" name="标题 1">
            <a:extLst>
              <a:ext uri="{FF2B5EF4-FFF2-40B4-BE49-F238E27FC236}">
                <a16:creationId xmlns:a16="http://schemas.microsoft.com/office/drawing/2014/main" id="{357D51BC-2437-6847-8D35-4BF5213E6748}"/>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more</a:t>
            </a:r>
            <a:r>
              <a:rPr kumimoji="1" lang="zh-CN" altLang="en-US" dirty="0"/>
              <a:t> </a:t>
            </a:r>
            <a:r>
              <a:rPr kumimoji="1" lang="en-US" altLang="zh-CN" dirty="0"/>
              <a:t>complete</a:t>
            </a:r>
            <a:r>
              <a:rPr kumimoji="1" lang="zh-CN" altLang="en-US" dirty="0"/>
              <a:t> </a:t>
            </a:r>
            <a:r>
              <a:rPr kumimoji="1" lang="en-US" altLang="zh-CN" dirty="0" err="1"/>
              <a:t>Makefile</a:t>
            </a:r>
            <a:endParaRPr kumimoji="1" lang="zh-CN" altLang="en-US" dirty="0"/>
          </a:p>
        </p:txBody>
      </p:sp>
      <p:grpSp>
        <p:nvGrpSpPr>
          <p:cNvPr id="13" name="组合 12">
            <a:extLst>
              <a:ext uri="{FF2B5EF4-FFF2-40B4-BE49-F238E27FC236}">
                <a16:creationId xmlns:a16="http://schemas.microsoft.com/office/drawing/2014/main" id="{85D27ED6-CEE9-A246-BACC-B2EB22F1C2CB}"/>
              </a:ext>
            </a:extLst>
          </p:cNvPr>
          <p:cNvGrpSpPr/>
          <p:nvPr/>
        </p:nvGrpSpPr>
        <p:grpSpPr>
          <a:xfrm>
            <a:off x="1219200" y="685800"/>
            <a:ext cx="6359448" cy="1399639"/>
            <a:chOff x="1219200" y="685800"/>
            <a:chExt cx="6359448" cy="1399639"/>
          </a:xfrm>
        </p:grpSpPr>
        <p:cxnSp>
          <p:nvCxnSpPr>
            <p:cNvPr id="8" name="直线箭头连接符 7">
              <a:extLst>
                <a:ext uri="{FF2B5EF4-FFF2-40B4-BE49-F238E27FC236}">
                  <a16:creationId xmlns:a16="http://schemas.microsoft.com/office/drawing/2014/main" id="{D04A2749-16F5-EF4B-ABD5-62601F9F5D25}"/>
                </a:ext>
              </a:extLst>
            </p:cNvPr>
            <p:cNvCxnSpPr>
              <a:cxnSpLocks/>
            </p:cNvCxnSpPr>
            <p:nvPr/>
          </p:nvCxnSpPr>
          <p:spPr bwMode="auto">
            <a:xfrm flipH="1" flipV="1">
              <a:off x="1219200" y="685800"/>
              <a:ext cx="1219200" cy="15240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10" name="直线箭头连接符 9">
              <a:extLst>
                <a:ext uri="{FF2B5EF4-FFF2-40B4-BE49-F238E27FC236}">
                  <a16:creationId xmlns:a16="http://schemas.microsoft.com/office/drawing/2014/main" id="{0C312A33-11B4-1049-AD90-B4810B8B994C}"/>
                </a:ext>
              </a:extLst>
            </p:cNvPr>
            <p:cNvCxnSpPr>
              <a:cxnSpLocks/>
            </p:cNvCxnSpPr>
            <p:nvPr/>
          </p:nvCxnSpPr>
          <p:spPr bwMode="auto">
            <a:xfrm flipH="1">
              <a:off x="1600200" y="990600"/>
              <a:ext cx="838200" cy="133350"/>
            </a:xfrm>
            <a:prstGeom prst="straightConnector1">
              <a:avLst/>
            </a:prstGeom>
            <a:solidFill>
              <a:schemeClr val="bg1"/>
            </a:solidFill>
            <a:ln w="38100" cap="flat" cmpd="sng" algn="ctr">
              <a:solidFill>
                <a:schemeClr val="tx1"/>
              </a:solidFill>
              <a:prstDash val="solid"/>
              <a:round/>
              <a:headEnd type="none" w="med" len="med"/>
              <a:tailEnd type="triangle"/>
            </a:ln>
            <a:effectLst/>
          </p:spPr>
        </p:cxnSp>
        <p:sp>
          <p:nvSpPr>
            <p:cNvPr id="12" name="文本框 11">
              <a:extLst>
                <a:ext uri="{FF2B5EF4-FFF2-40B4-BE49-F238E27FC236}">
                  <a16:creationId xmlns:a16="http://schemas.microsoft.com/office/drawing/2014/main" id="{809157ED-EB67-A74E-B9A6-89C20FB119EF}"/>
                </a:ext>
              </a:extLst>
            </p:cNvPr>
            <p:cNvSpPr txBox="1"/>
            <p:nvPr/>
          </p:nvSpPr>
          <p:spPr>
            <a:xfrm>
              <a:off x="2613506" y="762000"/>
              <a:ext cx="4965142" cy="1323439"/>
            </a:xfrm>
            <a:prstGeom prst="rect">
              <a:avLst/>
            </a:prstGeom>
            <a:noFill/>
          </p:spPr>
          <p:txBody>
            <a:bodyPr wrap="none" rtlCol="0">
              <a:spAutoFit/>
            </a:bodyPr>
            <a:lstStyle/>
            <a:p>
              <a:r>
                <a:rPr kumimoji="1" lang="en-US" altLang="zh-CN" sz="2000" b="0" dirty="0">
                  <a:latin typeface="Helvetica"/>
                  <a:cs typeface="Helvetica"/>
                </a:rPr>
                <a:t>Variable</a:t>
              </a:r>
              <a:r>
                <a:rPr kumimoji="1" lang="zh-CN" altLang="en-US" sz="2000" b="0" dirty="0">
                  <a:latin typeface="Helvetica"/>
                  <a:cs typeface="Helvetica"/>
                </a:rPr>
                <a:t> </a:t>
              </a:r>
              <a:r>
                <a:rPr kumimoji="1" lang="en-US" altLang="zh-CN" sz="2000" b="0" dirty="0">
                  <a:latin typeface="Helvetica"/>
                  <a:cs typeface="Helvetica"/>
                </a:rPr>
                <a:t>(should</a:t>
              </a:r>
              <a:r>
                <a:rPr kumimoji="1" lang="zh-CN" altLang="en-US" sz="2000" b="0" dirty="0">
                  <a:latin typeface="Helvetica"/>
                  <a:cs typeface="Helvetica"/>
                </a:rPr>
                <a:t> </a:t>
              </a:r>
              <a:r>
                <a:rPr kumimoji="1" lang="en-US" altLang="zh-CN" sz="2000" b="0" dirty="0">
                  <a:latin typeface="Helvetica"/>
                  <a:cs typeface="Helvetica"/>
                </a:rPr>
                <a:t>really</a:t>
              </a:r>
              <a:r>
                <a:rPr kumimoji="1" lang="zh-CN" altLang="en-US" sz="2000" b="0" dirty="0">
                  <a:latin typeface="Helvetica"/>
                  <a:cs typeface="Helvetica"/>
                </a:rPr>
                <a:t> </a:t>
              </a:r>
              <a:r>
                <a:rPr kumimoji="1" lang="en-US" altLang="zh-CN" sz="2000" b="0" dirty="0">
                  <a:latin typeface="Helvetica"/>
                  <a:cs typeface="Helvetica"/>
                </a:rPr>
                <a:t>use</a:t>
              </a:r>
              <a:r>
                <a:rPr kumimoji="1" lang="zh-CN" altLang="en-US" sz="2000" b="0" dirty="0">
                  <a:latin typeface="Helvetica"/>
                  <a:cs typeface="Helvetica"/>
                </a:rPr>
                <a:t> </a:t>
              </a:r>
              <a:r>
                <a:rPr kumimoji="1" lang="en-US" altLang="zh-CN" sz="2000" b="0" dirty="0">
                  <a:latin typeface="Helvetica"/>
                  <a:cs typeface="Helvetica"/>
                </a:rPr>
                <a:t>:=</a:t>
              </a:r>
              <a:r>
                <a:rPr kumimoji="1" lang="zh-CN" altLang="en-US" sz="2000" b="0" dirty="0">
                  <a:latin typeface="Helvetica"/>
                  <a:cs typeface="Helvetica"/>
                </a:rPr>
                <a:t> </a:t>
              </a:r>
              <a:r>
                <a:rPr kumimoji="1" lang="en-US" altLang="zh-CN" sz="2000" b="0" dirty="0">
                  <a:latin typeface="Helvetica"/>
                  <a:cs typeface="Helvetica"/>
                </a:rPr>
                <a:t>instead</a:t>
              </a:r>
              <a:r>
                <a:rPr kumimoji="1" lang="zh-CN" altLang="en-US" sz="2000" b="0" dirty="0">
                  <a:latin typeface="Helvetica"/>
                  <a:cs typeface="Helvetica"/>
                </a:rPr>
                <a:t> </a:t>
              </a:r>
              <a:r>
                <a:rPr kumimoji="1" lang="en-US" altLang="zh-CN" sz="2000" b="0" dirty="0">
                  <a:latin typeface="Helvetica"/>
                  <a:cs typeface="Helvetica"/>
                </a:rPr>
                <a:t>of</a:t>
              </a:r>
              <a:r>
                <a:rPr kumimoji="1" lang="zh-CN" altLang="en-US" sz="2000" b="0" dirty="0">
                  <a:latin typeface="Helvetica"/>
                  <a:cs typeface="Helvetica"/>
                </a:rPr>
                <a:t> </a:t>
              </a:r>
              <a:r>
                <a:rPr kumimoji="1" lang="en-US" altLang="zh-CN" sz="2000" b="0" dirty="0">
                  <a:latin typeface="Helvetica"/>
                  <a:cs typeface="Helvetica"/>
                </a:rPr>
                <a:t>=)</a:t>
              </a:r>
            </a:p>
            <a:p>
              <a:endParaRPr kumimoji="1" lang="en-US" altLang="zh-CN" sz="2000" b="0" dirty="0">
                <a:latin typeface="Helvetica"/>
                <a:cs typeface="Helvetica"/>
              </a:endParaRPr>
            </a:p>
            <a:p>
              <a:r>
                <a:rPr kumimoji="1" lang="en-US" altLang="zh-CN" sz="2000" b="0" dirty="0">
                  <a:latin typeface="Helvetica"/>
                  <a:cs typeface="Helvetica"/>
                </a:rPr>
                <a:t>:=</a:t>
              </a:r>
              <a:r>
                <a:rPr kumimoji="1" lang="zh-CN" altLang="en-US" sz="2000" b="0" dirty="0">
                  <a:latin typeface="Helvetica"/>
                  <a:cs typeface="Helvetica"/>
                </a:rPr>
                <a:t> </a:t>
              </a:r>
              <a:r>
                <a:rPr kumimoji="1" lang="en-US" altLang="zh-CN" sz="2000" b="0" dirty="0">
                  <a:latin typeface="Helvetica"/>
                  <a:cs typeface="Helvetica"/>
                </a:rPr>
                <a:t>assign</a:t>
              </a:r>
              <a:r>
                <a:rPr kumimoji="1" lang="zh-CN" altLang="en-US" sz="2000" b="0" dirty="0">
                  <a:latin typeface="Helvetica"/>
                  <a:cs typeface="Helvetica"/>
                </a:rPr>
                <a:t> </a:t>
              </a:r>
              <a:r>
                <a:rPr kumimoji="1" lang="en-US" altLang="zh-CN" sz="2000" b="0" dirty="0">
                  <a:latin typeface="Helvetica"/>
                  <a:cs typeface="Helvetica"/>
                </a:rPr>
                <a:t>only</a:t>
              </a:r>
              <a:r>
                <a:rPr kumimoji="1" lang="zh-CN" altLang="en-US" sz="2000" b="0" dirty="0">
                  <a:latin typeface="Helvetica"/>
                  <a:cs typeface="Helvetica"/>
                </a:rPr>
                <a:t> </a:t>
              </a:r>
              <a:r>
                <a:rPr kumimoji="1" lang="en-US" altLang="zh-CN" sz="2000" b="0" dirty="0">
                  <a:latin typeface="Helvetica"/>
                  <a:cs typeface="Helvetica"/>
                </a:rPr>
                <a:t>once</a:t>
              </a:r>
            </a:p>
            <a:p>
              <a:r>
                <a:rPr kumimoji="1" lang="en-US" altLang="zh-CN" sz="2000" b="0" dirty="0">
                  <a:latin typeface="Helvetica"/>
                  <a:cs typeface="Helvetica"/>
                </a:rPr>
                <a:t>=</a:t>
              </a:r>
              <a:r>
                <a:rPr kumimoji="1" lang="zh-CN" altLang="en-US" sz="2000" b="0" dirty="0">
                  <a:latin typeface="Helvetica"/>
                  <a:cs typeface="Helvetica"/>
                </a:rPr>
                <a:t> </a:t>
              </a:r>
              <a:r>
                <a:rPr kumimoji="1" lang="en-US" altLang="zh-CN" sz="2000" b="0" dirty="0">
                  <a:latin typeface="Helvetica"/>
                  <a:cs typeface="Helvetica"/>
                </a:rPr>
                <a:t>assign</a:t>
              </a:r>
              <a:r>
                <a:rPr kumimoji="1" lang="zh-CN" altLang="en-US" sz="2000" b="0" dirty="0">
                  <a:latin typeface="Helvetica"/>
                  <a:cs typeface="Helvetica"/>
                </a:rPr>
                <a:t> </a:t>
              </a:r>
              <a:r>
                <a:rPr kumimoji="1" lang="en-US" altLang="zh-CN" sz="2000" b="0" dirty="0">
                  <a:latin typeface="Helvetica"/>
                  <a:cs typeface="Helvetica"/>
                </a:rPr>
                <a:t>each</a:t>
              </a:r>
              <a:r>
                <a:rPr kumimoji="1" lang="zh-CN" altLang="en-US" sz="2000" b="0" dirty="0">
                  <a:latin typeface="Helvetica"/>
                  <a:cs typeface="Helvetica"/>
                </a:rPr>
                <a:t> </a:t>
              </a:r>
              <a:r>
                <a:rPr kumimoji="1" lang="en-US" altLang="zh-CN" sz="2000" b="0" dirty="0">
                  <a:latin typeface="Helvetica"/>
                  <a:cs typeface="Helvetica"/>
                </a:rPr>
                <a:t>time</a:t>
              </a:r>
              <a:r>
                <a:rPr kumimoji="1" lang="zh-CN" altLang="en-US" sz="2000" b="0" dirty="0">
                  <a:latin typeface="Helvetica"/>
                  <a:cs typeface="Helvetica"/>
                </a:rPr>
                <a:t> </a:t>
              </a:r>
              <a:r>
                <a:rPr kumimoji="1" lang="en-US" altLang="zh-CN" sz="2000" b="0" dirty="0">
                  <a:latin typeface="Helvetica"/>
                  <a:cs typeface="Helvetica"/>
                </a:rPr>
                <a:t>it</a:t>
              </a:r>
              <a:r>
                <a:rPr kumimoji="1" lang="zh-CN" altLang="en-US" sz="2000" b="0" dirty="0">
                  <a:latin typeface="Helvetica"/>
                  <a:cs typeface="Helvetica"/>
                </a:rPr>
                <a:t> </a:t>
              </a:r>
              <a:r>
                <a:rPr kumimoji="1" lang="en-US" altLang="zh-CN" sz="2000" b="0" dirty="0">
                  <a:latin typeface="Helvetica"/>
                  <a:cs typeface="Helvetica"/>
                </a:rPr>
                <a:t>is</a:t>
              </a:r>
              <a:r>
                <a:rPr kumimoji="1" lang="zh-CN" altLang="en-US" sz="2000" b="0" dirty="0">
                  <a:latin typeface="Helvetica"/>
                  <a:cs typeface="Helvetica"/>
                </a:rPr>
                <a:t> </a:t>
              </a:r>
              <a:r>
                <a:rPr kumimoji="1" lang="en-US" altLang="zh-CN" sz="2000" b="0" dirty="0">
                  <a:latin typeface="Helvetica"/>
                  <a:cs typeface="Helvetica"/>
                </a:rPr>
                <a:t>called</a:t>
              </a:r>
              <a:endParaRPr kumimoji="1" lang="zh-CN" altLang="en-US" sz="2000" b="0" dirty="0">
                <a:latin typeface="Helvetica"/>
                <a:cs typeface="Helvetica"/>
              </a:endParaRPr>
            </a:p>
          </p:txBody>
        </p:sp>
      </p:grpSp>
      <p:sp>
        <p:nvSpPr>
          <p:cNvPr id="15" name="矩形标注 14">
            <a:extLst>
              <a:ext uri="{FF2B5EF4-FFF2-40B4-BE49-F238E27FC236}">
                <a16:creationId xmlns:a16="http://schemas.microsoft.com/office/drawing/2014/main" id="{3C1E27D7-ABA4-1E49-B731-B28BBBC88F7A}"/>
              </a:ext>
            </a:extLst>
          </p:cNvPr>
          <p:cNvSpPr/>
          <p:nvPr/>
        </p:nvSpPr>
        <p:spPr bwMode="auto">
          <a:xfrm>
            <a:off x="5583944" y="4466238"/>
            <a:ext cx="2645656" cy="612648"/>
          </a:xfrm>
          <a:prstGeom prst="wedgeRectCallout">
            <a:avLst>
              <a:gd name="adj1" fmla="val -100088"/>
              <a:gd name="adj2" fmla="val 4171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First</a:t>
            </a:r>
            <a:r>
              <a:rPr kumimoji="1" lang="zh-CN" altLang="en-US" b="0" dirty="0">
                <a:latin typeface="Helvetica"/>
                <a:cs typeface="Helvetica"/>
              </a:rPr>
              <a:t> </a:t>
            </a:r>
            <a:r>
              <a:rPr kumimoji="1" lang="en-US" altLang="zh-CN" b="0" dirty="0">
                <a:latin typeface="Helvetica"/>
                <a:cs typeface="Helvetica"/>
              </a:rPr>
              <a:t>requirement</a:t>
            </a:r>
            <a:r>
              <a:rPr kumimoji="1" lang="zh-CN" altLang="en-US" b="0" dirty="0">
                <a:latin typeface="Helvetica"/>
                <a:cs typeface="Helvetica"/>
              </a:rPr>
              <a:t> </a:t>
            </a:r>
            <a:r>
              <a:rPr kumimoji="1" lang="en-US" altLang="zh-CN" b="0" dirty="0">
                <a:latin typeface="Helvetica"/>
                <a:cs typeface="Helvetica"/>
              </a:rPr>
              <a:t>name</a:t>
            </a:r>
            <a:r>
              <a:rPr kumimoji="1" lang="zh-CN" altLang="en-US" b="0" dirty="0">
                <a:latin typeface="Helvetica"/>
                <a:cs typeface="Helvetica"/>
              </a:rPr>
              <a:t> </a:t>
            </a:r>
            <a:r>
              <a:rPr kumimoji="1" lang="en-US" altLang="zh-CN" b="0" dirty="0">
                <a:latin typeface="Helvetica"/>
                <a:cs typeface="Helvetica"/>
              </a:rPr>
              <a:t>%.obj</a:t>
            </a:r>
            <a:endParaRPr kumimoji="1" lang="zh-CN" altLang="en-US" b="0" dirty="0">
              <a:latin typeface="Helvetica"/>
              <a:cs typeface="Helvetica"/>
            </a:endParaRPr>
          </a:p>
        </p:txBody>
      </p:sp>
      <p:sp>
        <p:nvSpPr>
          <p:cNvPr id="16" name="矩形标注 15">
            <a:extLst>
              <a:ext uri="{FF2B5EF4-FFF2-40B4-BE49-F238E27FC236}">
                <a16:creationId xmlns:a16="http://schemas.microsoft.com/office/drawing/2014/main" id="{AD6EAA42-778B-3C41-A226-462BCAC6E511}"/>
              </a:ext>
            </a:extLst>
          </p:cNvPr>
          <p:cNvSpPr/>
          <p:nvPr/>
        </p:nvSpPr>
        <p:spPr bwMode="auto">
          <a:xfrm>
            <a:off x="6906772" y="5419443"/>
            <a:ext cx="1676400" cy="765387"/>
          </a:xfrm>
          <a:prstGeom prst="wedgeRectCallout">
            <a:avLst>
              <a:gd name="adj1" fmla="val -100088"/>
              <a:gd name="adj2" fmla="val 41717"/>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Line</a:t>
            </a:r>
            <a:r>
              <a:rPr kumimoji="1" lang="zh-CN" altLang="en-US" b="0" dirty="0">
                <a:latin typeface="Helvetica"/>
                <a:cs typeface="Helvetica"/>
              </a:rPr>
              <a:t> </a:t>
            </a:r>
            <a:r>
              <a:rPr kumimoji="1" lang="en-US" altLang="zh-CN" b="0" dirty="0">
                <a:latin typeface="Helvetica"/>
                <a:cs typeface="Helvetica"/>
              </a:rPr>
              <a:t>breaks</a:t>
            </a:r>
            <a:endParaRPr kumimoji="1" lang="zh-CN" altLang="en-US" b="0" dirty="0">
              <a:latin typeface="Helvetica"/>
              <a:cs typeface="Helvetica"/>
            </a:endParaRPr>
          </a:p>
        </p:txBody>
      </p:sp>
      <p:sp>
        <p:nvSpPr>
          <p:cNvPr id="17" name="矩形标注 16">
            <a:extLst>
              <a:ext uri="{FF2B5EF4-FFF2-40B4-BE49-F238E27FC236}">
                <a16:creationId xmlns:a16="http://schemas.microsoft.com/office/drawing/2014/main" id="{329E16DB-EC0F-0948-8A53-B1DF6A51807C}"/>
              </a:ext>
            </a:extLst>
          </p:cNvPr>
          <p:cNvSpPr/>
          <p:nvPr/>
        </p:nvSpPr>
        <p:spPr bwMode="auto">
          <a:xfrm>
            <a:off x="2019300" y="5181600"/>
            <a:ext cx="2095500" cy="841587"/>
          </a:xfrm>
          <a:prstGeom prst="wedgeRectCallout">
            <a:avLst>
              <a:gd name="adj1" fmla="val -92631"/>
              <a:gd name="adj2" fmla="val 41990"/>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Good</a:t>
            </a:r>
            <a:r>
              <a:rPr kumimoji="1" lang="zh-CN" altLang="en-US" b="0" dirty="0">
                <a:latin typeface="Helvetica"/>
                <a:cs typeface="Helvetica"/>
              </a:rPr>
              <a:t> </a:t>
            </a:r>
            <a:r>
              <a:rPr kumimoji="1" lang="en-US" altLang="zh-CN" b="0" dirty="0">
                <a:latin typeface="Helvetica"/>
                <a:cs typeface="Helvetica"/>
              </a:rPr>
              <a:t>habit</a:t>
            </a:r>
            <a:r>
              <a:rPr kumimoji="1" lang="zh-CN" altLang="en-US" b="0" dirty="0">
                <a:latin typeface="Helvetica"/>
                <a:cs typeface="Helvetica"/>
              </a:rPr>
              <a:t> </a:t>
            </a:r>
            <a:r>
              <a:rPr kumimoji="1" lang="en-US" altLang="zh-CN" b="0" dirty="0">
                <a:latin typeface="Helvetica"/>
                <a:cs typeface="Helvetica"/>
              </a:rPr>
              <a:t>to</a:t>
            </a:r>
            <a:r>
              <a:rPr kumimoji="1" lang="zh-CN" altLang="en-US" b="0" dirty="0">
                <a:latin typeface="Helvetica"/>
                <a:cs typeface="Helvetica"/>
              </a:rPr>
              <a:t> </a:t>
            </a:r>
            <a:r>
              <a:rPr kumimoji="1" lang="en-US" altLang="zh-CN" b="0" dirty="0">
                <a:latin typeface="Helvetica"/>
                <a:cs typeface="Helvetica"/>
              </a:rPr>
              <a:t>provide</a:t>
            </a:r>
            <a:r>
              <a:rPr kumimoji="1" lang="zh-CN" altLang="en-US" b="0" dirty="0">
                <a:latin typeface="Helvetica"/>
                <a:cs typeface="Helvetica"/>
              </a:rPr>
              <a:t> </a:t>
            </a:r>
            <a:r>
              <a:rPr kumimoji="1" lang="en-US" altLang="zh-CN" b="0" dirty="0">
                <a:latin typeface="Helvetica"/>
                <a:cs typeface="Helvetica"/>
              </a:rPr>
              <a:t>the</a:t>
            </a:r>
            <a:r>
              <a:rPr kumimoji="1" lang="zh-CN" altLang="en-US" b="0" dirty="0">
                <a:latin typeface="Helvetica"/>
                <a:cs typeface="Helvetica"/>
              </a:rPr>
              <a:t> </a:t>
            </a:r>
            <a:r>
              <a:rPr kumimoji="1" lang="en-US" altLang="zh-CN" b="0" dirty="0">
                <a:latin typeface="Helvetica"/>
                <a:cs typeface="Helvetica"/>
              </a:rPr>
              <a:t>clean</a:t>
            </a:r>
            <a:r>
              <a:rPr kumimoji="1" lang="zh-CN" altLang="en-US" b="0" dirty="0">
                <a:latin typeface="Helvetica"/>
                <a:cs typeface="Helvetica"/>
              </a:rPr>
              <a:t> </a:t>
            </a:r>
            <a:r>
              <a:rPr kumimoji="1" lang="en-US" altLang="zh-CN" b="0" dirty="0">
                <a:latin typeface="Helvetica"/>
                <a:cs typeface="Helvetica"/>
              </a:rPr>
              <a:t>target</a:t>
            </a:r>
            <a:endParaRPr kumimoji="1" lang="zh-CN" altLang="en-US" b="0" dirty="0">
              <a:latin typeface="Helvetica"/>
              <a:cs typeface="Helvetica"/>
            </a:endParaRPr>
          </a:p>
        </p:txBody>
      </p:sp>
      <p:sp>
        <p:nvSpPr>
          <p:cNvPr id="18" name="矩形标注 17">
            <a:extLst>
              <a:ext uri="{FF2B5EF4-FFF2-40B4-BE49-F238E27FC236}">
                <a16:creationId xmlns:a16="http://schemas.microsoft.com/office/drawing/2014/main" id="{1A6B0953-6DB7-8C4A-B243-D547A59D5736}"/>
              </a:ext>
            </a:extLst>
          </p:cNvPr>
          <p:cNvSpPr/>
          <p:nvPr/>
        </p:nvSpPr>
        <p:spPr bwMode="auto">
          <a:xfrm>
            <a:off x="5273808" y="2816352"/>
            <a:ext cx="3108192" cy="612648"/>
          </a:xfrm>
          <a:prstGeom prst="wedgeRectCallout">
            <a:avLst>
              <a:gd name="adj1" fmla="val -88713"/>
              <a:gd name="adj2" fmla="val 30381"/>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Q:</a:t>
            </a:r>
            <a:r>
              <a:rPr kumimoji="1" lang="zh-CN" altLang="en-US" b="0" dirty="0">
                <a:latin typeface="Helvetica"/>
                <a:cs typeface="Helvetica"/>
              </a:rPr>
              <a:t> </a:t>
            </a:r>
            <a:r>
              <a:rPr kumimoji="1" lang="en-US" altLang="zh-CN" b="0" dirty="0">
                <a:latin typeface="Helvetica"/>
                <a:cs typeface="Helvetica"/>
              </a:rPr>
              <a:t>Why</a:t>
            </a:r>
            <a:r>
              <a:rPr kumimoji="1" lang="zh-CN" altLang="en-US" b="0" dirty="0">
                <a:latin typeface="Helvetica"/>
                <a:cs typeface="Helvetica"/>
              </a:rPr>
              <a:t> </a:t>
            </a:r>
            <a:r>
              <a:rPr kumimoji="1" lang="en-US" altLang="zh-CN" b="0" dirty="0">
                <a:latin typeface="Helvetica"/>
                <a:cs typeface="Helvetica"/>
              </a:rPr>
              <a:t>run</a:t>
            </a:r>
            <a:r>
              <a:rPr kumimoji="1" lang="zh-CN" altLang="en-US" b="0" dirty="0">
                <a:latin typeface="Helvetica"/>
                <a:cs typeface="Helvetica"/>
              </a:rPr>
              <a:t> </a:t>
            </a:r>
            <a:r>
              <a:rPr kumimoji="1" lang="en-US" altLang="zh-CN" b="0" dirty="0">
                <a:latin typeface="Helvetica"/>
                <a:cs typeface="Helvetica"/>
              </a:rPr>
              <a:t>it</a:t>
            </a:r>
            <a:r>
              <a:rPr kumimoji="1" lang="zh-CN" altLang="en-US" b="0" dirty="0">
                <a:latin typeface="Helvetica"/>
                <a:cs typeface="Helvetica"/>
              </a:rPr>
              <a:t> </a:t>
            </a:r>
            <a:r>
              <a:rPr kumimoji="1" lang="en-US" altLang="zh-CN" b="0" dirty="0">
                <a:latin typeface="Helvetica"/>
                <a:cs typeface="Helvetica"/>
              </a:rPr>
              <a:t>multiple</a:t>
            </a:r>
            <a:r>
              <a:rPr kumimoji="1" lang="zh-CN" altLang="en-US" b="0" dirty="0">
                <a:latin typeface="Helvetica"/>
                <a:cs typeface="Helvetica"/>
              </a:rPr>
              <a:t> </a:t>
            </a:r>
            <a:r>
              <a:rPr kumimoji="1" lang="en-US" altLang="zh-CN" b="0" dirty="0">
                <a:latin typeface="Helvetica"/>
                <a:cs typeface="Helvetica"/>
              </a:rPr>
              <a:t>times?</a:t>
            </a:r>
            <a:endParaRPr kumimoji="1" lang="zh-CN" altLang="en-US" b="0" dirty="0">
              <a:latin typeface="Helvetica"/>
              <a:cs typeface="Helvetica"/>
            </a:endParaRPr>
          </a:p>
        </p:txBody>
      </p:sp>
    </p:spTree>
    <p:extLst>
      <p:ext uri="{BB962C8B-B14F-4D97-AF65-F5344CB8AC3E}">
        <p14:creationId xmlns:p14="http://schemas.microsoft.com/office/powerpoint/2010/main" val="478686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C996D-E032-B74A-849A-15DEB9284CFF}"/>
              </a:ext>
            </a:extLst>
          </p:cNvPr>
          <p:cNvSpPr>
            <a:spLocks noGrp="1"/>
          </p:cNvSpPr>
          <p:nvPr>
            <p:ph type="title"/>
          </p:nvPr>
        </p:nvSpPr>
        <p:spPr/>
        <p:txBody>
          <a:bodyPr/>
          <a:lstStyle/>
          <a:p>
            <a:r>
              <a:rPr kumimoji="1" lang="en-US" altLang="zh-CN" dirty="0"/>
              <a:t>Bash</a:t>
            </a:r>
            <a:r>
              <a:rPr kumimoji="1" lang="zh-CN" altLang="en-US" dirty="0"/>
              <a:t> </a:t>
            </a:r>
            <a:r>
              <a:rPr kumimoji="1" lang="en-US" altLang="zh-CN" dirty="0"/>
              <a:t>scripting</a:t>
            </a:r>
            <a:endParaRPr kumimoji="1" lang="zh-CN" altLang="en-US" dirty="0"/>
          </a:p>
        </p:txBody>
      </p:sp>
      <p:sp>
        <p:nvSpPr>
          <p:cNvPr id="3" name="文本占位符 2">
            <a:extLst>
              <a:ext uri="{FF2B5EF4-FFF2-40B4-BE49-F238E27FC236}">
                <a16:creationId xmlns:a16="http://schemas.microsoft.com/office/drawing/2014/main" id="{5CF5F325-3F42-204C-B07C-904A3A6F4364}"/>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9409976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DE938-CB20-4147-A5AE-46594338F107}"/>
              </a:ext>
            </a:extLst>
          </p:cNvPr>
          <p:cNvSpPr>
            <a:spLocks noGrp="1"/>
          </p:cNvSpPr>
          <p:nvPr>
            <p:ph type="title"/>
          </p:nvPr>
        </p:nvSpPr>
        <p:spPr/>
        <p:txBody>
          <a:bodyPr/>
          <a:lstStyle/>
          <a:p>
            <a:r>
              <a:rPr kumimoji="1" lang="en-US" altLang="zh-CN" dirty="0"/>
              <a:t>Bash</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scripting</a:t>
            </a:r>
            <a:r>
              <a:rPr kumimoji="1" lang="zh-CN" altLang="en-US" dirty="0"/>
              <a:t> </a:t>
            </a:r>
            <a:r>
              <a:rPr kumimoji="1" lang="en-US" altLang="zh-CN" dirty="0"/>
              <a:t>language</a:t>
            </a:r>
            <a:endParaRPr kumimoji="1" lang="zh-CN" altLang="en-US" dirty="0"/>
          </a:p>
        </p:txBody>
      </p:sp>
      <p:sp>
        <p:nvSpPr>
          <p:cNvPr id="3" name="内容占位符 2">
            <a:extLst>
              <a:ext uri="{FF2B5EF4-FFF2-40B4-BE49-F238E27FC236}">
                <a16:creationId xmlns:a16="http://schemas.microsoft.com/office/drawing/2014/main" id="{A7FB578A-3433-2C47-9588-DFBF1E9D3026}"/>
              </a:ext>
            </a:extLst>
          </p:cNvPr>
          <p:cNvSpPr>
            <a:spLocks noGrp="1"/>
          </p:cNvSpPr>
          <p:nvPr>
            <p:ph idx="1"/>
          </p:nvPr>
        </p:nvSpPr>
        <p:spPr/>
        <p:txBody>
          <a:bodyPr/>
          <a:lstStyle/>
          <a:p>
            <a:r>
              <a:rPr kumimoji="1" lang="en-US" altLang="zh-CN" dirty="0"/>
              <a:t>Variables</a:t>
            </a:r>
          </a:p>
          <a:p>
            <a:pPr lvl="1"/>
            <a:r>
              <a:rPr lang="en-US" altLang="zh-CN" dirty="0"/>
              <a:t>foo</a:t>
            </a:r>
            <a:r>
              <a:rPr lang="en-US" altLang="zh-CN" b="1" dirty="0"/>
              <a:t>=</a:t>
            </a:r>
            <a:r>
              <a:rPr lang="en-US" altLang="zh-CN" dirty="0"/>
              <a:t>bar </a:t>
            </a:r>
            <a:r>
              <a:rPr lang="zh-CN" altLang="en-US" dirty="0"/>
              <a:t> </a:t>
            </a:r>
            <a:r>
              <a:rPr lang="en-US" altLang="zh-CN" dirty="0"/>
              <a:t>#Note:</a:t>
            </a:r>
            <a:r>
              <a:rPr lang="zh-CN" altLang="en-US" dirty="0"/>
              <a:t> </a:t>
            </a:r>
            <a:r>
              <a:rPr lang="en-US" altLang="zh-CN" dirty="0"/>
              <a:t>no</a:t>
            </a:r>
            <a:r>
              <a:rPr lang="zh-CN" altLang="en-US" dirty="0"/>
              <a:t> </a:t>
            </a:r>
            <a:r>
              <a:rPr lang="en-US" altLang="zh-CN" dirty="0"/>
              <a:t>space</a:t>
            </a:r>
          </a:p>
          <a:p>
            <a:pPr lvl="1"/>
            <a:r>
              <a:rPr lang="en-US" altLang="zh-CN" dirty="0"/>
              <a:t>Using</a:t>
            </a:r>
            <a:r>
              <a:rPr lang="zh-CN" altLang="en-US" dirty="0"/>
              <a:t> </a:t>
            </a:r>
            <a:r>
              <a:rPr lang="en-US" altLang="zh-CN" dirty="0"/>
              <a:t>a</a:t>
            </a:r>
            <a:r>
              <a:rPr lang="zh-CN" altLang="en-US" dirty="0"/>
              <a:t> </a:t>
            </a:r>
            <a:r>
              <a:rPr lang="en-US" altLang="zh-CN" dirty="0"/>
              <a:t>variable</a:t>
            </a:r>
            <a:r>
              <a:rPr lang="zh-CN" altLang="en-US" dirty="0"/>
              <a:t> </a:t>
            </a:r>
            <a:r>
              <a:rPr lang="en-US" altLang="zh-CN" dirty="0"/>
              <a:t>“this</a:t>
            </a:r>
            <a:r>
              <a:rPr lang="zh-CN" altLang="en-US" dirty="0"/>
              <a:t> </a:t>
            </a:r>
            <a:r>
              <a:rPr lang="en-US" altLang="zh-CN" dirty="0"/>
              <a:t>is</a:t>
            </a:r>
            <a:r>
              <a:rPr lang="zh-CN" altLang="en-US" dirty="0"/>
              <a:t> </a:t>
            </a:r>
            <a:r>
              <a:rPr lang="en-US" altLang="zh-CN" dirty="0"/>
              <a:t>${foo}”</a:t>
            </a:r>
            <a:r>
              <a:rPr lang="zh-CN" altLang="en-US" dirty="0"/>
              <a:t> </a:t>
            </a:r>
            <a:endParaRPr lang="en-US" altLang="zh-CN" dirty="0"/>
          </a:p>
          <a:p>
            <a:pPr lvl="1"/>
            <a:r>
              <a:rPr lang="en-US" altLang="zh-CN" dirty="0"/>
              <a:t>Trap:</a:t>
            </a:r>
            <a:r>
              <a:rPr lang="zh-CN" altLang="en-US" dirty="0"/>
              <a:t> </a:t>
            </a:r>
            <a:r>
              <a:rPr lang="en-US" altLang="zh-CN" dirty="0" err="1"/>
              <a:t>Undeclared_variable</a:t>
            </a:r>
            <a:r>
              <a:rPr lang="zh-CN" altLang="en-US" dirty="0"/>
              <a:t> </a:t>
            </a:r>
            <a:r>
              <a:rPr lang="en-US" altLang="zh-CN" dirty="0"/>
              <a:t>==</a:t>
            </a:r>
            <a:r>
              <a:rPr lang="zh-CN" altLang="en-US" dirty="0"/>
              <a:t> </a:t>
            </a:r>
            <a:r>
              <a:rPr lang="en-US" altLang="zh-CN" dirty="0"/>
              <a:t>“”</a:t>
            </a:r>
          </a:p>
          <a:p>
            <a:r>
              <a:rPr lang="en-US" altLang="zh-CN" dirty="0"/>
              <a:t>Strings</a:t>
            </a:r>
          </a:p>
          <a:p>
            <a:pPr lvl="1"/>
            <a:r>
              <a:rPr lang="en-US" altLang="zh-CN" dirty="0"/>
              <a:t>echo "$foo" </a:t>
            </a:r>
            <a:r>
              <a:rPr lang="en-US" altLang="zh-CN" i="1" dirty="0"/>
              <a:t># prints bar</a:t>
            </a:r>
            <a:r>
              <a:rPr lang="en-US" altLang="zh-CN" dirty="0"/>
              <a:t> </a:t>
            </a:r>
          </a:p>
          <a:p>
            <a:pPr lvl="1"/>
            <a:r>
              <a:rPr lang="en-US" altLang="zh-CN" dirty="0"/>
              <a:t>echo '$foo' </a:t>
            </a:r>
            <a:r>
              <a:rPr lang="en-US" altLang="zh-CN" i="1" dirty="0"/>
              <a:t># prints $foo</a:t>
            </a:r>
          </a:p>
          <a:p>
            <a:endParaRPr lang="en-US" altLang="zh-CN" dirty="0"/>
          </a:p>
          <a:p>
            <a:r>
              <a:rPr lang="en-US" altLang="zh-CN" dirty="0"/>
              <a:t>Integers</a:t>
            </a:r>
            <a:r>
              <a:rPr lang="zh-CN" altLang="en-US" dirty="0"/>
              <a:t> </a:t>
            </a:r>
            <a:r>
              <a:rPr lang="en-US" altLang="zh-CN" dirty="0"/>
              <a:t>(expression</a:t>
            </a:r>
            <a:r>
              <a:rPr lang="zh-CN" altLang="en-US" dirty="0"/>
              <a:t> </a:t>
            </a:r>
            <a:r>
              <a:rPr lang="en-US" altLang="zh-CN" dirty="0"/>
              <a:t>evaluation)</a:t>
            </a:r>
          </a:p>
          <a:p>
            <a:pPr lvl="1"/>
            <a:r>
              <a:rPr lang="en-US" altLang="zh-CN" dirty="0"/>
              <a:t>$(( "50-34" ))</a:t>
            </a:r>
          </a:p>
          <a:p>
            <a:pPr lvl="1"/>
            <a:endParaRPr kumimoji="1" lang="zh-CN" altLang="en-US" dirty="0"/>
          </a:p>
        </p:txBody>
      </p:sp>
    </p:spTree>
    <p:extLst>
      <p:ext uri="{BB962C8B-B14F-4D97-AF65-F5344CB8AC3E}">
        <p14:creationId xmlns:p14="http://schemas.microsoft.com/office/powerpoint/2010/main" val="47312724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5E4DB-CB03-7046-8127-71CFA1C09C63}"/>
              </a:ext>
            </a:extLst>
          </p:cNvPr>
          <p:cNvSpPr>
            <a:spLocks noGrp="1"/>
          </p:cNvSpPr>
          <p:nvPr>
            <p:ph type="title"/>
          </p:nvPr>
        </p:nvSpPr>
        <p:spPr/>
        <p:txBody>
          <a:bodyPr/>
          <a:lstStyle/>
          <a:p>
            <a:r>
              <a:rPr kumimoji="1" lang="en-US" altLang="zh-CN" dirty="0"/>
              <a:t>Special</a:t>
            </a:r>
            <a:r>
              <a:rPr kumimoji="1" lang="zh-CN" altLang="en-US" dirty="0"/>
              <a:t> </a:t>
            </a:r>
            <a:r>
              <a:rPr kumimoji="1" lang="en-US" altLang="zh-CN" dirty="0"/>
              <a:t>Variables</a:t>
            </a:r>
            <a:endParaRPr kumimoji="1" lang="zh-CN" altLang="en-US" dirty="0"/>
          </a:p>
        </p:txBody>
      </p:sp>
      <p:sp>
        <p:nvSpPr>
          <p:cNvPr id="3" name="内容占位符 2">
            <a:extLst>
              <a:ext uri="{FF2B5EF4-FFF2-40B4-BE49-F238E27FC236}">
                <a16:creationId xmlns:a16="http://schemas.microsoft.com/office/drawing/2014/main" id="{5AA46C00-F841-564B-A5A6-23679AABC10D}"/>
              </a:ext>
            </a:extLst>
          </p:cNvPr>
          <p:cNvSpPr>
            <a:spLocks noGrp="1"/>
          </p:cNvSpPr>
          <p:nvPr>
            <p:ph idx="1"/>
          </p:nvPr>
        </p:nvSpPr>
        <p:spPr/>
        <p:txBody>
          <a:bodyPr>
            <a:normAutofit lnSpcReduction="10000"/>
          </a:bodyPr>
          <a:lstStyle/>
          <a:p>
            <a:r>
              <a:rPr kumimoji="1" lang="en-US" altLang="zh-CN" dirty="0"/>
              <a:t>Special</a:t>
            </a:r>
            <a:r>
              <a:rPr kumimoji="1" lang="zh-CN" altLang="en-US" dirty="0"/>
              <a:t> </a:t>
            </a:r>
            <a:r>
              <a:rPr kumimoji="1" lang="en-US" altLang="zh-CN" dirty="0"/>
              <a:t>Variables</a:t>
            </a:r>
          </a:p>
          <a:p>
            <a:pPr lvl="1"/>
            <a:r>
              <a:rPr lang="en-US" altLang="zh-CN" dirty="0"/>
              <a:t>$0 - Name of the script</a:t>
            </a:r>
          </a:p>
          <a:p>
            <a:pPr lvl="1"/>
            <a:r>
              <a:rPr lang="en-US" altLang="zh-CN" dirty="0"/>
              <a:t>$1 to $9 - Arguments to the script. $1 is the first argument and so on.</a:t>
            </a:r>
          </a:p>
          <a:p>
            <a:pPr lvl="1"/>
            <a:r>
              <a:rPr lang="en-US" altLang="zh-CN" dirty="0"/>
              <a:t>$@ - All the arguments</a:t>
            </a:r>
          </a:p>
          <a:p>
            <a:pPr lvl="1"/>
            <a:r>
              <a:rPr lang="en-US" altLang="zh-CN" dirty="0"/>
              <a:t>$# - Number of arguments</a:t>
            </a:r>
          </a:p>
          <a:p>
            <a:pPr lvl="1"/>
            <a:r>
              <a:rPr lang="en-US" altLang="zh-CN" dirty="0"/>
              <a:t>$? - Return code of the previous command</a:t>
            </a:r>
            <a:r>
              <a:rPr lang="zh-CN" altLang="en-US" dirty="0"/>
              <a:t> </a:t>
            </a:r>
            <a:r>
              <a:rPr lang="en-US" altLang="zh-CN" dirty="0"/>
              <a:t>(argument</a:t>
            </a:r>
            <a:r>
              <a:rPr lang="zh-CN" altLang="en-US" dirty="0"/>
              <a:t> </a:t>
            </a:r>
            <a:r>
              <a:rPr lang="en-US" altLang="zh-CN" dirty="0"/>
              <a:t>to</a:t>
            </a:r>
            <a:r>
              <a:rPr lang="zh-CN" altLang="en-US" dirty="0"/>
              <a:t> </a:t>
            </a:r>
            <a:r>
              <a:rPr lang="en-US" altLang="zh-CN" dirty="0"/>
              <a:t>the</a:t>
            </a:r>
            <a:r>
              <a:rPr lang="zh-CN" altLang="en-US" dirty="0"/>
              <a:t> </a:t>
            </a:r>
            <a:r>
              <a:rPr lang="en-US" altLang="zh-CN" dirty="0"/>
              <a:t>exit()</a:t>
            </a:r>
            <a:r>
              <a:rPr lang="zh-CN" altLang="en-US" dirty="0"/>
              <a:t> </a:t>
            </a:r>
            <a:r>
              <a:rPr lang="en-US" altLang="zh-CN" dirty="0"/>
              <a:t>function</a:t>
            </a:r>
            <a:r>
              <a:rPr lang="zh-CN" altLang="en-US" dirty="0"/>
              <a:t> </a:t>
            </a:r>
            <a:r>
              <a:rPr lang="en-US" altLang="zh-CN" dirty="0"/>
              <a:t>in</a:t>
            </a:r>
            <a:r>
              <a:rPr lang="zh-CN" altLang="en-US" dirty="0"/>
              <a:t> </a:t>
            </a:r>
            <a:r>
              <a:rPr lang="en-US" altLang="zh-CN" dirty="0"/>
              <a:t>C)</a:t>
            </a:r>
            <a:r>
              <a:rPr lang="zh-CN" altLang="en-US" dirty="0"/>
              <a:t> </a:t>
            </a:r>
            <a:endParaRPr lang="en-US" altLang="zh-CN" dirty="0"/>
          </a:p>
          <a:p>
            <a:pPr lvl="1"/>
            <a:r>
              <a:rPr lang="en-US" altLang="zh-CN" dirty="0"/>
              <a:t>$$ - Process identification number (PID) for the current script</a:t>
            </a:r>
          </a:p>
          <a:p>
            <a:pPr lvl="1"/>
            <a:r>
              <a:rPr lang="en-US" altLang="zh-CN" dirty="0"/>
              <a:t>!!</a:t>
            </a:r>
            <a:r>
              <a:rPr lang="zh-CN" altLang="en-US" dirty="0"/>
              <a:t> </a:t>
            </a:r>
            <a:r>
              <a:rPr lang="en-US" altLang="zh-CN" dirty="0"/>
              <a:t>–</a:t>
            </a:r>
            <a:r>
              <a:rPr lang="zh-CN" altLang="en-US" dirty="0"/>
              <a:t> </a:t>
            </a:r>
            <a:r>
              <a:rPr lang="en-US" altLang="zh-CN" dirty="0"/>
              <a:t>the</a:t>
            </a:r>
            <a:r>
              <a:rPr lang="zh-CN" altLang="en-US" dirty="0"/>
              <a:t> </a:t>
            </a:r>
            <a:r>
              <a:rPr lang="en-US" altLang="zh-CN" dirty="0"/>
              <a:t>entire</a:t>
            </a:r>
            <a:r>
              <a:rPr lang="zh-CN" altLang="en-US" dirty="0"/>
              <a:t> </a:t>
            </a:r>
            <a:r>
              <a:rPr lang="en-US" altLang="zh-CN" dirty="0"/>
              <a:t>previous</a:t>
            </a:r>
            <a:r>
              <a:rPr lang="zh-CN" altLang="en-US" dirty="0"/>
              <a:t> </a:t>
            </a:r>
            <a:r>
              <a:rPr lang="en-US" altLang="zh-CN" dirty="0"/>
              <a:t>command</a:t>
            </a:r>
            <a:r>
              <a:rPr lang="zh-CN" altLang="en-US" dirty="0"/>
              <a:t> </a:t>
            </a:r>
            <a:r>
              <a:rPr lang="en-US" altLang="zh-CN" dirty="0"/>
              <a:t>line</a:t>
            </a:r>
            <a:r>
              <a:rPr lang="zh-CN" altLang="en-US" dirty="0"/>
              <a:t>  </a:t>
            </a:r>
            <a:endParaRPr kumimoji="1" lang="en-US" altLang="zh-CN" dirty="0"/>
          </a:p>
          <a:p>
            <a:endParaRPr kumimoji="1" lang="en-US" altLang="zh-CN" dirty="0"/>
          </a:p>
          <a:p>
            <a:r>
              <a:rPr kumimoji="1" lang="en-US" altLang="zh-CN" dirty="0"/>
              <a:t>cat</a:t>
            </a:r>
            <a:r>
              <a:rPr kumimoji="1" lang="zh-CN" altLang="en-US" dirty="0"/>
              <a:t> </a:t>
            </a:r>
            <a:r>
              <a:rPr kumimoji="1" lang="en-US" altLang="zh-CN" dirty="0"/>
              <a:t>/</a:t>
            </a:r>
            <a:r>
              <a:rPr kumimoji="1" lang="en-US" altLang="zh-CN" dirty="0" err="1"/>
              <a:t>etc</a:t>
            </a:r>
            <a:r>
              <a:rPr kumimoji="1" lang="en-US" altLang="zh-CN" dirty="0"/>
              <a:t>/passwd</a:t>
            </a:r>
          </a:p>
          <a:p>
            <a:r>
              <a:rPr kumimoji="1" lang="en-US" altLang="zh-CN" dirty="0" err="1"/>
              <a:t>sudo</a:t>
            </a:r>
            <a:r>
              <a:rPr kumimoji="1" lang="zh-CN" altLang="en-US" dirty="0"/>
              <a:t> </a:t>
            </a:r>
            <a:r>
              <a:rPr kumimoji="1" lang="en-US" altLang="zh-CN" dirty="0"/>
              <a:t>!!</a:t>
            </a:r>
          </a:p>
          <a:p>
            <a:endParaRPr kumimoji="1" lang="en-US" altLang="zh-CN" dirty="0"/>
          </a:p>
          <a:p>
            <a:endParaRPr kumimoji="1" lang="zh-CN" altLang="en-US" dirty="0"/>
          </a:p>
        </p:txBody>
      </p:sp>
      <p:sp>
        <p:nvSpPr>
          <p:cNvPr id="4" name="矩形标注 3">
            <a:extLst>
              <a:ext uri="{FF2B5EF4-FFF2-40B4-BE49-F238E27FC236}">
                <a16:creationId xmlns:a16="http://schemas.microsoft.com/office/drawing/2014/main" id="{DC19D2F0-CE9D-8142-B0D9-F3D4E8FE83AC}"/>
              </a:ext>
            </a:extLst>
          </p:cNvPr>
          <p:cNvSpPr/>
          <p:nvPr/>
        </p:nvSpPr>
        <p:spPr bwMode="auto">
          <a:xfrm>
            <a:off x="2514600" y="5791200"/>
            <a:ext cx="3124200" cy="381000"/>
          </a:xfrm>
          <a:prstGeom prst="wedgeRectCallout">
            <a:avLst>
              <a:gd name="adj1" fmla="val -89073"/>
              <a:gd name="adj2" fmla="val -108929"/>
            </a:avLst>
          </a:prstGeom>
          <a:solidFill>
            <a:srgbClr val="FFFFAA"/>
          </a:solidFill>
          <a:ln w="25400" cap="flat" cmpd="sng" algn="ctr">
            <a:solidFill>
              <a:schemeClr val="tx1"/>
            </a:solidFill>
            <a:prstDash val="solid"/>
            <a:round/>
            <a:headEnd type="triangle" w="med" len="med"/>
            <a:tailEnd type="none" w="med" len="med"/>
          </a:ln>
          <a:effectLst/>
        </p:spPr>
        <p:txBody>
          <a:bodyPr rtlCol="0" anchor="ctr"/>
          <a:lstStyle/>
          <a:p>
            <a:pPr algn="ctr"/>
            <a:r>
              <a:rPr kumimoji="1" lang="en-US" altLang="zh-CN" b="0" dirty="0">
                <a:latin typeface="Helvetica"/>
                <a:cs typeface="Helvetica"/>
              </a:rPr>
              <a:t>Run</a:t>
            </a:r>
            <a:r>
              <a:rPr kumimoji="1" lang="zh-CN" altLang="en-US" b="0" dirty="0">
                <a:latin typeface="Helvetica"/>
                <a:cs typeface="Helvetica"/>
              </a:rPr>
              <a:t> </a:t>
            </a:r>
            <a:r>
              <a:rPr kumimoji="1" lang="en-US" altLang="zh-CN" b="0" dirty="0">
                <a:latin typeface="Helvetica"/>
                <a:cs typeface="Helvetica"/>
              </a:rPr>
              <a:t>as</a:t>
            </a:r>
            <a:r>
              <a:rPr kumimoji="1" lang="zh-CN" altLang="en-US" b="0" dirty="0">
                <a:latin typeface="Helvetica"/>
                <a:cs typeface="Helvetica"/>
              </a:rPr>
              <a:t> </a:t>
            </a:r>
            <a:r>
              <a:rPr kumimoji="1" lang="en-US" altLang="zh-CN" b="0" dirty="0">
                <a:latin typeface="Helvetica"/>
                <a:cs typeface="Helvetica"/>
              </a:rPr>
              <a:t>the</a:t>
            </a:r>
            <a:r>
              <a:rPr kumimoji="1" lang="zh-CN" altLang="en-US" b="0" dirty="0">
                <a:latin typeface="Helvetica"/>
                <a:cs typeface="Helvetica"/>
              </a:rPr>
              <a:t> </a:t>
            </a:r>
            <a:r>
              <a:rPr kumimoji="1" lang="en-US" altLang="zh-CN" b="0" dirty="0">
                <a:latin typeface="Helvetica"/>
                <a:cs typeface="Helvetica"/>
              </a:rPr>
              <a:t>root</a:t>
            </a:r>
            <a:r>
              <a:rPr kumimoji="1" lang="zh-CN" altLang="en-US" b="0" dirty="0">
                <a:latin typeface="Helvetica"/>
                <a:cs typeface="Helvetica"/>
              </a:rPr>
              <a:t> </a:t>
            </a:r>
            <a:r>
              <a:rPr kumimoji="1" lang="en-US" altLang="zh-CN" b="0" dirty="0">
                <a:latin typeface="Helvetica"/>
                <a:cs typeface="Helvetica"/>
              </a:rPr>
              <a:t>user</a:t>
            </a:r>
            <a:endParaRPr kumimoji="1" lang="zh-CN" altLang="en-US" b="0" dirty="0">
              <a:latin typeface="Helvetica"/>
              <a:cs typeface="Helvetica"/>
            </a:endParaRPr>
          </a:p>
        </p:txBody>
      </p:sp>
    </p:spTree>
    <p:extLst>
      <p:ext uri="{BB962C8B-B14F-4D97-AF65-F5344CB8AC3E}">
        <p14:creationId xmlns:p14="http://schemas.microsoft.com/office/powerpoint/2010/main" val="24743149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E4598-294A-0347-8A7E-FE7D59952EE2}"/>
              </a:ext>
            </a:extLst>
          </p:cNvPr>
          <p:cNvSpPr>
            <a:spLocks noGrp="1"/>
          </p:cNvSpPr>
          <p:nvPr>
            <p:ph type="title"/>
          </p:nvPr>
        </p:nvSpPr>
        <p:spPr/>
        <p:txBody>
          <a:bodyPr/>
          <a:lstStyle/>
          <a:p>
            <a:r>
              <a:rPr kumimoji="1" lang="en-US" altLang="zh-CN" dirty="0"/>
              <a:t>Checking</a:t>
            </a:r>
            <a:r>
              <a:rPr kumimoji="1" lang="zh-CN" altLang="en-US" dirty="0"/>
              <a:t> </a:t>
            </a:r>
            <a:r>
              <a:rPr kumimoji="1" lang="en-US" altLang="zh-CN" dirty="0"/>
              <a:t>the</a:t>
            </a:r>
            <a:r>
              <a:rPr kumimoji="1" lang="zh-CN" altLang="en-US" dirty="0"/>
              <a:t> </a:t>
            </a:r>
            <a:r>
              <a:rPr kumimoji="1" lang="en-US" altLang="zh-CN" dirty="0"/>
              <a:t>return</a:t>
            </a:r>
            <a:r>
              <a:rPr kumimoji="1" lang="zh-CN" altLang="en-US" dirty="0"/>
              <a:t> </a:t>
            </a:r>
            <a:r>
              <a:rPr kumimoji="1" lang="en-US" altLang="zh-CN" dirty="0"/>
              <a:t>value</a:t>
            </a:r>
            <a:endParaRPr kumimoji="1" lang="zh-CN" altLang="en-US" dirty="0"/>
          </a:p>
        </p:txBody>
      </p:sp>
      <p:sp>
        <p:nvSpPr>
          <p:cNvPr id="3" name="内容占位符 2">
            <a:extLst>
              <a:ext uri="{FF2B5EF4-FFF2-40B4-BE49-F238E27FC236}">
                <a16:creationId xmlns:a16="http://schemas.microsoft.com/office/drawing/2014/main" id="{02048914-5A83-5844-B2C1-C67742042E6F}"/>
              </a:ext>
            </a:extLst>
          </p:cNvPr>
          <p:cNvSpPr>
            <a:spLocks noGrp="1"/>
          </p:cNvSpPr>
          <p:nvPr>
            <p:ph idx="1"/>
          </p:nvPr>
        </p:nvSpPr>
        <p:spPr/>
        <p:txBody>
          <a:bodyPr>
            <a:normAutofit fontScale="92500" lnSpcReduction="10000"/>
          </a:bodyPr>
          <a:lstStyle/>
          <a:p>
            <a:r>
              <a:rPr kumimoji="1" lang="en-US" altLang="zh-CN" dirty="0"/>
              <a:t>Return</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command</a:t>
            </a:r>
          </a:p>
          <a:p>
            <a:pPr lvl="1"/>
            <a:r>
              <a:rPr lang="en-US" altLang="zh-CN" dirty="0"/>
              <a:t>STDOUT</a:t>
            </a:r>
          </a:p>
          <a:p>
            <a:pPr lvl="1"/>
            <a:r>
              <a:rPr lang="en-US" altLang="zh-CN" dirty="0"/>
              <a:t>STDERR</a:t>
            </a:r>
          </a:p>
          <a:p>
            <a:pPr lvl="1"/>
            <a:r>
              <a:rPr lang="en-US" altLang="zh-CN" dirty="0"/>
              <a:t>Return Code (</a:t>
            </a:r>
            <a:r>
              <a:rPr lang="zh-CN" altLang="en-US" dirty="0"/>
              <a:t> </a:t>
            </a:r>
            <a:r>
              <a:rPr lang="en-US" altLang="zh-CN" dirty="0"/>
              <a:t>0</a:t>
            </a:r>
            <a:r>
              <a:rPr lang="zh-CN" altLang="en-US" dirty="0"/>
              <a:t> </a:t>
            </a:r>
            <a:r>
              <a:rPr lang="en-US" altLang="zh-CN" dirty="0"/>
              <a:t>=</a:t>
            </a:r>
            <a:r>
              <a:rPr lang="zh-CN" altLang="en-US" dirty="0"/>
              <a:t> </a:t>
            </a:r>
            <a:r>
              <a:rPr lang="en-US" altLang="zh-CN" dirty="0"/>
              <a:t>ok,</a:t>
            </a:r>
            <a:r>
              <a:rPr lang="zh-CN" altLang="en-US" dirty="0"/>
              <a:t> </a:t>
            </a:r>
            <a:r>
              <a:rPr lang="en-US" altLang="zh-CN" dirty="0"/>
              <a:t>otherwise</a:t>
            </a:r>
            <a:r>
              <a:rPr lang="zh-CN" altLang="en-US" dirty="0"/>
              <a:t> </a:t>
            </a:r>
            <a:r>
              <a:rPr lang="en-US" altLang="zh-CN" dirty="0"/>
              <a:t>error)</a:t>
            </a:r>
          </a:p>
          <a:p>
            <a:endParaRPr kumimoji="1" lang="en-US" altLang="zh-CN" dirty="0"/>
          </a:p>
          <a:p>
            <a:r>
              <a:rPr kumimoji="1" lang="en-US" altLang="zh-CN" dirty="0"/>
              <a:t>Checking</a:t>
            </a:r>
            <a:r>
              <a:rPr kumimoji="1" lang="zh-CN" altLang="en-US" dirty="0"/>
              <a:t> </a:t>
            </a:r>
            <a:r>
              <a:rPr kumimoji="1" lang="en-US" altLang="zh-CN" dirty="0"/>
              <a:t>the</a:t>
            </a:r>
            <a:r>
              <a:rPr kumimoji="1" lang="zh-CN" altLang="en-US" dirty="0"/>
              <a:t> </a:t>
            </a:r>
            <a:r>
              <a:rPr kumimoji="1" lang="en-US" altLang="zh-CN" dirty="0"/>
              <a:t>return</a:t>
            </a:r>
            <a:r>
              <a:rPr kumimoji="1" lang="zh-CN" altLang="en-US" dirty="0"/>
              <a:t> </a:t>
            </a:r>
            <a:r>
              <a:rPr kumimoji="1" lang="en-US" altLang="zh-CN" dirty="0"/>
              <a:t>value</a:t>
            </a:r>
          </a:p>
          <a:p>
            <a:pPr lvl="1"/>
            <a:r>
              <a:rPr kumimoji="1" lang="en-US" altLang="zh-CN" dirty="0"/>
              <a:t>||</a:t>
            </a:r>
            <a:r>
              <a:rPr kumimoji="1" lang="zh-CN" altLang="en-US" dirty="0"/>
              <a:t> </a:t>
            </a:r>
            <a:r>
              <a:rPr kumimoji="1" lang="en-US" altLang="zh-CN" dirty="0"/>
              <a:t>(or)</a:t>
            </a:r>
            <a:r>
              <a:rPr kumimoji="1" lang="zh-CN" altLang="en-US" dirty="0"/>
              <a:t> </a:t>
            </a:r>
            <a:r>
              <a:rPr kumimoji="1" lang="en-US" altLang="zh-CN" dirty="0"/>
              <a:t>&amp;&amp;</a:t>
            </a:r>
            <a:r>
              <a:rPr kumimoji="1" lang="zh-CN" altLang="en-US" dirty="0"/>
              <a:t> </a:t>
            </a:r>
            <a:r>
              <a:rPr kumimoji="1" lang="en-US" altLang="zh-CN" dirty="0"/>
              <a:t>(and)</a:t>
            </a:r>
            <a:r>
              <a:rPr kumimoji="1" lang="zh-CN" altLang="en-US" dirty="0"/>
              <a:t> </a:t>
            </a:r>
            <a:r>
              <a:rPr kumimoji="1" lang="en-US" altLang="zh-CN" dirty="0"/>
              <a:t>;</a:t>
            </a:r>
            <a:r>
              <a:rPr kumimoji="1" lang="zh-CN" altLang="en-US" dirty="0"/>
              <a:t> </a:t>
            </a:r>
            <a:r>
              <a:rPr kumimoji="1" lang="en-US" altLang="zh-CN" dirty="0"/>
              <a:t>(no</a:t>
            </a:r>
            <a:r>
              <a:rPr kumimoji="1" lang="zh-CN" altLang="en-US" dirty="0"/>
              <a:t> </a:t>
            </a:r>
            <a:r>
              <a:rPr kumimoji="1" lang="en-US" altLang="zh-CN" dirty="0"/>
              <a:t>check)</a:t>
            </a:r>
          </a:p>
          <a:p>
            <a:pPr lvl="1"/>
            <a:r>
              <a:rPr kumimoji="1" lang="en-US" altLang="zh-CN" dirty="0"/>
              <a:t>Common</a:t>
            </a:r>
            <a:r>
              <a:rPr kumimoji="1" lang="zh-CN" altLang="en-US" dirty="0"/>
              <a:t> </a:t>
            </a:r>
            <a:r>
              <a:rPr kumimoji="1" lang="en-US" altLang="zh-CN" dirty="0"/>
              <a:t>use:</a:t>
            </a:r>
            <a:r>
              <a:rPr kumimoji="1" lang="zh-CN" altLang="en-US" dirty="0"/>
              <a:t> </a:t>
            </a:r>
            <a:r>
              <a:rPr kumimoji="1" lang="en-US" altLang="zh-CN" dirty="0"/>
              <a:t>shortcut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only</a:t>
            </a:r>
            <a:r>
              <a:rPr kumimoji="1" lang="zh-CN" altLang="en-US" dirty="0"/>
              <a:t> </a:t>
            </a:r>
            <a:r>
              <a:rPr kumimoji="1" lang="en-US" altLang="zh-CN" dirty="0"/>
              <a:t>execute</a:t>
            </a:r>
            <a:r>
              <a:rPr kumimoji="1" lang="zh-CN" altLang="en-US" dirty="0"/>
              <a:t> </a:t>
            </a:r>
            <a:r>
              <a:rPr kumimoji="1" lang="en-US" altLang="zh-CN" dirty="0"/>
              <a:t>the</a:t>
            </a:r>
            <a:r>
              <a:rPr kumimoji="1" lang="zh-CN" altLang="en-US" dirty="0"/>
              <a:t> </a:t>
            </a:r>
            <a:r>
              <a:rPr kumimoji="1" lang="en-US" altLang="zh-CN" dirty="0"/>
              <a:t>second</a:t>
            </a:r>
            <a:r>
              <a:rPr kumimoji="1" lang="zh-CN" altLang="en-US" dirty="0"/>
              <a:t> </a:t>
            </a:r>
            <a:r>
              <a:rPr kumimoji="1" lang="en-US" altLang="zh-CN" dirty="0"/>
              <a:t>command</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one</a:t>
            </a:r>
            <a:r>
              <a:rPr kumimoji="1" lang="zh-CN" altLang="en-US" dirty="0"/>
              <a:t> </a:t>
            </a:r>
            <a:r>
              <a:rPr kumimoji="1" lang="en-US" altLang="zh-CN" dirty="0"/>
              <a:t>is</a:t>
            </a:r>
            <a:r>
              <a:rPr kumimoji="1" lang="zh-CN" altLang="en-US" dirty="0"/>
              <a:t> </a:t>
            </a:r>
            <a:r>
              <a:rPr kumimoji="1" lang="en-US" altLang="zh-CN" dirty="0"/>
              <a:t>successful</a:t>
            </a:r>
          </a:p>
          <a:p>
            <a:pPr lvl="1"/>
            <a:endParaRPr kumimoji="1" lang="en-US" altLang="zh-CN" dirty="0"/>
          </a:p>
          <a:p>
            <a:r>
              <a:rPr kumimoji="1" lang="en-US" altLang="zh-CN" dirty="0"/>
              <a:t>Command</a:t>
            </a:r>
            <a:r>
              <a:rPr kumimoji="1" lang="zh-CN" altLang="en-US" dirty="0"/>
              <a:t> </a:t>
            </a:r>
            <a:r>
              <a:rPr kumimoji="1" lang="en-US" altLang="zh-CN" dirty="0"/>
              <a:t>substitution</a:t>
            </a:r>
          </a:p>
          <a:p>
            <a:pPr lvl="1"/>
            <a:r>
              <a:rPr lang="en-US" altLang="zh-CN" dirty="0"/>
              <a:t>$( CMD )</a:t>
            </a:r>
            <a:r>
              <a:rPr lang="zh-CN" altLang="en-US" dirty="0"/>
              <a:t>  </a:t>
            </a:r>
            <a:r>
              <a:rPr lang="en-US" altLang="zh-CN" dirty="0"/>
              <a:t>#</a:t>
            </a:r>
            <a:r>
              <a:rPr lang="zh-CN" altLang="en-US" dirty="0"/>
              <a:t>  </a:t>
            </a:r>
            <a:r>
              <a:rPr lang="en-US" altLang="zh-CN" dirty="0"/>
              <a:t>equivalent</a:t>
            </a:r>
            <a:r>
              <a:rPr lang="zh-CN" altLang="en-US" dirty="0"/>
              <a:t> </a:t>
            </a:r>
            <a:r>
              <a:rPr lang="en-US" altLang="zh-CN" dirty="0"/>
              <a:t>to</a:t>
            </a:r>
            <a:r>
              <a:rPr lang="zh-CN" altLang="en-US" dirty="0"/>
              <a:t> </a:t>
            </a:r>
            <a:r>
              <a:rPr lang="en-US" altLang="zh-CN" dirty="0"/>
              <a:t>`CMD`</a:t>
            </a:r>
          </a:p>
          <a:p>
            <a:pPr lvl="1"/>
            <a:r>
              <a:rPr lang="en-US" altLang="zh-CN" dirty="0"/>
              <a:t>&lt;( CMD )</a:t>
            </a:r>
            <a:r>
              <a:rPr lang="zh-CN" altLang="en-US" dirty="0"/>
              <a:t>   </a:t>
            </a:r>
            <a:r>
              <a:rPr lang="en-US" altLang="zh-CN" dirty="0"/>
              <a:t>#</a:t>
            </a:r>
            <a:r>
              <a:rPr lang="zh-CN" altLang="en-US" dirty="0"/>
              <a:t> </a:t>
            </a:r>
            <a:r>
              <a:rPr lang="en-US" altLang="zh-CN" dirty="0"/>
              <a:t>write</a:t>
            </a:r>
            <a:r>
              <a:rPr lang="zh-CN" altLang="en-US" dirty="0"/>
              <a:t> </a:t>
            </a:r>
            <a:r>
              <a:rPr lang="en-US" altLang="zh-CN" dirty="0"/>
              <a:t>STDOUT</a:t>
            </a:r>
            <a:r>
              <a:rPr lang="zh-CN" altLang="en-US" dirty="0"/>
              <a:t> </a:t>
            </a:r>
            <a:r>
              <a:rPr lang="en-US" altLang="zh-CN" dirty="0"/>
              <a:t>into</a:t>
            </a:r>
            <a:r>
              <a:rPr lang="zh-CN" altLang="en-US" dirty="0"/>
              <a:t> </a:t>
            </a:r>
            <a:r>
              <a:rPr lang="en-US" altLang="zh-CN" dirty="0"/>
              <a:t>a</a:t>
            </a:r>
            <a:r>
              <a:rPr lang="zh-CN" altLang="en-US" dirty="0"/>
              <a:t> </a:t>
            </a:r>
            <a:r>
              <a:rPr lang="en-US" altLang="zh-CN" dirty="0"/>
              <a:t>temp</a:t>
            </a:r>
            <a:r>
              <a:rPr lang="zh-CN" altLang="en-US" dirty="0"/>
              <a:t> </a:t>
            </a:r>
            <a:r>
              <a:rPr lang="en-US" altLang="zh-CN" dirty="0"/>
              <a:t>file,</a:t>
            </a:r>
            <a:r>
              <a:rPr lang="zh-CN" altLang="en-US" dirty="0"/>
              <a:t> </a:t>
            </a:r>
            <a:r>
              <a:rPr lang="en-US" altLang="zh-CN" dirty="0"/>
              <a:t>and</a:t>
            </a:r>
            <a:r>
              <a:rPr lang="zh-CN" altLang="en-US" dirty="0"/>
              <a:t> </a:t>
            </a:r>
            <a:r>
              <a:rPr lang="en-US" altLang="zh-CN" dirty="0"/>
              <a:t>return</a:t>
            </a:r>
            <a:r>
              <a:rPr lang="zh-CN" altLang="en-US" dirty="0"/>
              <a:t> </a:t>
            </a:r>
            <a:r>
              <a:rPr lang="en-US" altLang="zh-CN" dirty="0"/>
              <a:t>the</a:t>
            </a:r>
            <a:r>
              <a:rPr lang="zh-CN" altLang="en-US" dirty="0"/>
              <a:t> </a:t>
            </a:r>
            <a:r>
              <a:rPr lang="en-US" altLang="zh-CN" dirty="0"/>
              <a:t>file</a:t>
            </a:r>
            <a:r>
              <a:rPr lang="zh-CN" altLang="en-US" dirty="0"/>
              <a:t> </a:t>
            </a:r>
            <a:r>
              <a:rPr lang="en-US" altLang="zh-CN" dirty="0"/>
              <a:t>name</a:t>
            </a:r>
          </a:p>
          <a:p>
            <a:pPr lvl="2"/>
            <a:r>
              <a:rPr lang="en-US" altLang="zh-CN" dirty="0"/>
              <a:t>diff &lt;(ls foo) &lt;(ls bar)</a:t>
            </a:r>
            <a:endParaRPr kumimoji="1" lang="zh-CN" altLang="en-US" dirty="0"/>
          </a:p>
        </p:txBody>
      </p:sp>
    </p:spTree>
    <p:extLst>
      <p:ext uri="{BB962C8B-B14F-4D97-AF65-F5344CB8AC3E}">
        <p14:creationId xmlns:p14="http://schemas.microsoft.com/office/powerpoint/2010/main" val="379545497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6D4DC1-A656-9044-9C1B-94FC684A17F8}"/>
              </a:ext>
            </a:extLst>
          </p:cNvPr>
          <p:cNvSpPr>
            <a:spLocks noGrp="1"/>
          </p:cNvSpPr>
          <p:nvPr>
            <p:ph type="title"/>
          </p:nvPr>
        </p:nvSpPr>
        <p:spPr/>
        <p:txBody>
          <a:bodyPr/>
          <a:lstStyle/>
          <a:p>
            <a:r>
              <a:rPr kumimoji="1" lang="en-US" altLang="zh-CN" dirty="0"/>
              <a:t>Comparisons</a:t>
            </a:r>
            <a:r>
              <a:rPr kumimoji="1" lang="zh-CN" altLang="en-US" dirty="0"/>
              <a:t> </a:t>
            </a:r>
            <a:r>
              <a:rPr kumimoji="1" lang="en-US" altLang="zh-CN" dirty="0"/>
              <a:t>and</a:t>
            </a:r>
            <a:r>
              <a:rPr kumimoji="1" lang="zh-CN" altLang="en-US" dirty="0"/>
              <a:t> </a:t>
            </a:r>
            <a:r>
              <a:rPr kumimoji="1" lang="en-US" altLang="zh-CN" dirty="0"/>
              <a:t>if</a:t>
            </a:r>
            <a:r>
              <a:rPr kumimoji="1" lang="zh-CN" altLang="en-US" dirty="0"/>
              <a:t> </a:t>
            </a:r>
            <a:r>
              <a:rPr kumimoji="1" lang="en-US" altLang="zh-CN" dirty="0"/>
              <a:t>else</a:t>
            </a:r>
            <a:endParaRPr kumimoji="1" lang="zh-CN" altLang="en-US" dirty="0"/>
          </a:p>
        </p:txBody>
      </p:sp>
      <p:pic>
        <p:nvPicPr>
          <p:cNvPr id="4" name="图片 3">
            <a:extLst>
              <a:ext uri="{FF2B5EF4-FFF2-40B4-BE49-F238E27FC236}">
                <a16:creationId xmlns:a16="http://schemas.microsoft.com/office/drawing/2014/main" id="{7D6CAEF6-D271-124D-9790-9CB466679D04}"/>
              </a:ext>
            </a:extLst>
          </p:cNvPr>
          <p:cNvPicPr>
            <a:picLocks noChangeAspect="1"/>
          </p:cNvPicPr>
          <p:nvPr/>
        </p:nvPicPr>
        <p:blipFill>
          <a:blip r:embed="rId3"/>
          <a:stretch>
            <a:fillRect/>
          </a:stretch>
        </p:blipFill>
        <p:spPr>
          <a:xfrm>
            <a:off x="1447799" y="1143000"/>
            <a:ext cx="5276461" cy="4114800"/>
          </a:xfrm>
          <a:prstGeom prst="rect">
            <a:avLst/>
          </a:prstGeom>
        </p:spPr>
      </p:pic>
    </p:spTree>
    <p:extLst>
      <p:ext uri="{BB962C8B-B14F-4D97-AF65-F5344CB8AC3E}">
        <p14:creationId xmlns:p14="http://schemas.microsoft.com/office/powerpoint/2010/main" val="22807144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77F49-80D1-6047-BAE8-D847A9323A11}"/>
              </a:ext>
            </a:extLst>
          </p:cNvPr>
          <p:cNvSpPr>
            <a:spLocks noGrp="1"/>
          </p:cNvSpPr>
          <p:nvPr>
            <p:ph type="title"/>
          </p:nvPr>
        </p:nvSpPr>
        <p:spPr/>
        <p:txBody>
          <a:bodyPr>
            <a:normAutofit/>
          </a:bodyPr>
          <a:lstStyle/>
          <a:p>
            <a:r>
              <a:rPr kumimoji="1" lang="en-US" altLang="zh-CN" dirty="0"/>
              <a:t>Great</a:t>
            </a:r>
            <a:r>
              <a:rPr kumimoji="1" lang="zh-CN" altLang="en-US" dirty="0"/>
              <a:t> </a:t>
            </a:r>
            <a:r>
              <a:rPr kumimoji="1" lang="en-US" altLang="zh-CN" dirty="0"/>
              <a:t>design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Unix</a:t>
            </a:r>
            <a:r>
              <a:rPr kumimoji="1" lang="zh-CN" altLang="en-US" dirty="0"/>
              <a:t> </a:t>
            </a:r>
            <a:r>
              <a:rPr kumimoji="1" lang="en-US" altLang="zh-CN" dirty="0"/>
              <a:t>shell</a:t>
            </a:r>
            <a:endParaRPr kumimoji="1" lang="zh-CN" altLang="en-US" dirty="0"/>
          </a:p>
        </p:txBody>
      </p:sp>
      <p:sp>
        <p:nvSpPr>
          <p:cNvPr id="3" name="内容占位符 2">
            <a:extLst>
              <a:ext uri="{FF2B5EF4-FFF2-40B4-BE49-F238E27FC236}">
                <a16:creationId xmlns:a16="http://schemas.microsoft.com/office/drawing/2014/main" id="{F741D6D2-23B3-4A44-8488-4E0479153C64}"/>
              </a:ext>
            </a:extLst>
          </p:cNvPr>
          <p:cNvSpPr>
            <a:spLocks noGrp="1"/>
          </p:cNvSpPr>
          <p:nvPr>
            <p:ph idx="1"/>
          </p:nvPr>
        </p:nvSpPr>
        <p:spPr>
          <a:xfrm>
            <a:off x="609600" y="914400"/>
            <a:ext cx="8229600" cy="5486400"/>
          </a:xfrm>
        </p:spPr>
        <p:txBody>
          <a:bodyPr>
            <a:normAutofit/>
          </a:bodyPr>
          <a:lstStyle/>
          <a:p>
            <a:r>
              <a:rPr kumimoji="1" lang="en-US" altLang="zh-CN" dirty="0"/>
              <a:t>Building</a:t>
            </a:r>
            <a:r>
              <a:rPr kumimoji="1" lang="zh-CN" altLang="en-US" dirty="0"/>
              <a:t> </a:t>
            </a:r>
            <a:r>
              <a:rPr kumimoji="1" lang="en-US" altLang="zh-CN" dirty="0"/>
              <a:t>very</a:t>
            </a:r>
            <a:r>
              <a:rPr kumimoji="1" lang="zh-CN" altLang="en-US" dirty="0"/>
              <a:t> </a:t>
            </a:r>
            <a:r>
              <a:rPr kumimoji="1" lang="en-US" altLang="zh-CN" dirty="0"/>
              <a:t>basic</a:t>
            </a:r>
            <a:r>
              <a:rPr kumimoji="1" lang="zh-CN" altLang="en-US" dirty="0"/>
              <a:t> </a:t>
            </a:r>
            <a:r>
              <a:rPr kumimoji="1" lang="en-US" altLang="zh-CN" dirty="0"/>
              <a:t>tools</a:t>
            </a:r>
          </a:p>
          <a:p>
            <a:pPr lvl="1"/>
            <a:r>
              <a:rPr kumimoji="1" lang="en-US" altLang="zh-CN" dirty="0"/>
              <a:t>Do</a:t>
            </a:r>
            <a:r>
              <a:rPr kumimoji="1" lang="zh-CN" altLang="en-US" dirty="0"/>
              <a:t> </a:t>
            </a:r>
            <a:r>
              <a:rPr kumimoji="1" lang="en-US" altLang="zh-CN" dirty="0"/>
              <a:t>one</a:t>
            </a:r>
            <a:r>
              <a:rPr kumimoji="1" lang="zh-CN" altLang="en-US" dirty="0"/>
              <a:t> </a:t>
            </a:r>
            <a:r>
              <a:rPr kumimoji="1" lang="en-US" altLang="zh-CN" dirty="0"/>
              <a:t>(or</a:t>
            </a:r>
            <a:r>
              <a:rPr kumimoji="1" lang="zh-CN" altLang="en-US" dirty="0"/>
              <a:t> </a:t>
            </a:r>
            <a:r>
              <a:rPr kumimoji="1" lang="en-US" altLang="zh-CN" dirty="0"/>
              <a:t>more)</a:t>
            </a:r>
            <a:r>
              <a:rPr kumimoji="1" lang="zh-CN" altLang="en-US" dirty="0"/>
              <a:t> </a:t>
            </a:r>
            <a:r>
              <a:rPr kumimoji="1" lang="en-US" altLang="zh-CN" dirty="0"/>
              <a:t>thing,</a:t>
            </a:r>
            <a:r>
              <a:rPr kumimoji="1" lang="zh-CN" altLang="en-US" dirty="0"/>
              <a:t> </a:t>
            </a:r>
            <a:r>
              <a:rPr kumimoji="1" lang="en-US" altLang="zh-CN" dirty="0"/>
              <a:t>and</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well</a:t>
            </a:r>
          </a:p>
          <a:p>
            <a:r>
              <a:rPr kumimoji="1" lang="en-US" altLang="zh-CN" dirty="0"/>
              <a:t>Connecting</a:t>
            </a:r>
            <a:r>
              <a:rPr kumimoji="1" lang="zh-CN" altLang="en-US" dirty="0"/>
              <a:t> </a:t>
            </a:r>
            <a:r>
              <a:rPr kumimoji="1" lang="en-US" altLang="zh-CN" dirty="0"/>
              <a:t>these</a:t>
            </a:r>
            <a:r>
              <a:rPr kumimoji="1" lang="zh-CN" altLang="en-US" dirty="0"/>
              <a:t> </a:t>
            </a:r>
            <a:r>
              <a:rPr kumimoji="1" lang="en-US" altLang="zh-CN" dirty="0"/>
              <a:t>tools</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powerful</a:t>
            </a:r>
            <a:r>
              <a:rPr kumimoji="1" lang="zh-CN" altLang="en-US" dirty="0"/>
              <a:t> </a:t>
            </a:r>
            <a:r>
              <a:rPr kumimoji="1" lang="en-US" altLang="zh-CN" dirty="0"/>
              <a:t>and</a:t>
            </a:r>
            <a:r>
              <a:rPr kumimoji="1" lang="zh-CN" altLang="en-US" dirty="0"/>
              <a:t> </a:t>
            </a:r>
            <a:r>
              <a:rPr kumimoji="1" lang="en-US" altLang="zh-CN" dirty="0"/>
              <a:t>customizable</a:t>
            </a:r>
            <a:r>
              <a:rPr kumimoji="1" lang="zh-CN" altLang="en-US" dirty="0"/>
              <a:t> </a:t>
            </a:r>
            <a:r>
              <a:rPr kumimoji="1" lang="en-US" altLang="zh-CN" dirty="0"/>
              <a:t>system</a:t>
            </a:r>
          </a:p>
          <a:p>
            <a:r>
              <a:rPr kumimoji="1" lang="en-US" altLang="zh-CN" dirty="0"/>
              <a:t>Need</a:t>
            </a:r>
            <a:r>
              <a:rPr kumimoji="1" lang="zh-CN" altLang="en-US" dirty="0"/>
              <a:t> </a:t>
            </a:r>
            <a:r>
              <a:rPr kumimoji="1" lang="en-US" altLang="zh-CN" dirty="0"/>
              <a:t>an</a:t>
            </a:r>
            <a:r>
              <a:rPr kumimoji="1" lang="zh-CN" altLang="en-US" dirty="0"/>
              <a:t> </a:t>
            </a:r>
            <a:r>
              <a:rPr kumimoji="1" lang="en-US" altLang="zh-CN" dirty="0"/>
              <a:t>programming</a:t>
            </a:r>
            <a:r>
              <a:rPr kumimoji="1" lang="zh-CN" altLang="en-US" dirty="0"/>
              <a:t> </a:t>
            </a:r>
            <a:r>
              <a:rPr kumimoji="1" lang="en-US" altLang="zh-CN" dirty="0"/>
              <a:t>language!</a:t>
            </a:r>
          </a:p>
          <a:p>
            <a:pPr lvl="1"/>
            <a:r>
              <a:rPr kumimoji="1" lang="en-US" altLang="zh-CN" dirty="0"/>
              <a:t>Scripts</a:t>
            </a:r>
          </a:p>
          <a:p>
            <a:r>
              <a:rPr kumimoji="1" lang="en-US" altLang="zh-CN" dirty="0"/>
              <a:t>Idea</a:t>
            </a:r>
          </a:p>
          <a:p>
            <a:pPr lvl="1"/>
            <a:r>
              <a:rPr kumimoji="1" lang="en-US" altLang="zh-CN" dirty="0"/>
              <a:t>Interpreted</a:t>
            </a:r>
            <a:r>
              <a:rPr kumimoji="1" lang="zh-CN" altLang="en-US" dirty="0"/>
              <a:t> </a:t>
            </a:r>
            <a:r>
              <a:rPr kumimoji="1" lang="en-US" altLang="zh-CN" dirty="0"/>
              <a:t>language</a:t>
            </a:r>
          </a:p>
          <a:p>
            <a:pPr lvl="1"/>
            <a:r>
              <a:rPr kumimoji="1" lang="en-US" altLang="zh-CN" dirty="0"/>
              <a:t>Everything</a:t>
            </a:r>
            <a:r>
              <a:rPr kumimoji="1" lang="zh-CN" altLang="en-US" dirty="0"/>
              <a:t> </a:t>
            </a:r>
            <a:r>
              <a:rPr kumimoji="1" lang="en-US" altLang="zh-CN" dirty="0"/>
              <a:t>originally</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string</a:t>
            </a:r>
            <a:r>
              <a:rPr kumimoji="1" lang="zh-CN" altLang="en-US" dirty="0"/>
              <a:t> </a:t>
            </a:r>
            <a:r>
              <a:rPr kumimoji="1" lang="en-US" altLang="zh-CN" dirty="0"/>
              <a:t>+</a:t>
            </a:r>
            <a:r>
              <a:rPr kumimoji="1" lang="zh-CN" altLang="en-US" dirty="0"/>
              <a:t> </a:t>
            </a:r>
            <a:r>
              <a:rPr kumimoji="1" lang="en-US" altLang="zh-CN" dirty="0"/>
              <a:t>list,</a:t>
            </a:r>
            <a:r>
              <a:rPr kumimoji="1" lang="zh-CN" altLang="en-US" dirty="0"/>
              <a:t> </a:t>
            </a:r>
            <a:r>
              <a:rPr kumimoji="1" lang="en-US" altLang="zh-CN" dirty="0"/>
              <a:t>then</a:t>
            </a:r>
            <a:r>
              <a:rPr kumimoji="1" lang="zh-CN" altLang="en-US" dirty="0"/>
              <a:t> </a:t>
            </a:r>
            <a:r>
              <a:rPr kumimoji="1" lang="en-US" altLang="zh-CN" dirty="0"/>
              <a:t>interpret</a:t>
            </a:r>
          </a:p>
          <a:p>
            <a:pPr lvl="2"/>
            <a:r>
              <a:rPr kumimoji="1" lang="en-US" altLang="zh-CN" dirty="0"/>
              <a:t>Command</a:t>
            </a:r>
            <a:r>
              <a:rPr kumimoji="1" lang="zh-CN" altLang="en-US" dirty="0"/>
              <a:t> </a:t>
            </a:r>
            <a:r>
              <a:rPr kumimoji="1" lang="en-US" altLang="zh-CN" dirty="0"/>
              <a:t>output</a:t>
            </a:r>
            <a:r>
              <a:rPr kumimoji="1" lang="zh-CN" altLang="en-US" dirty="0"/>
              <a:t> </a:t>
            </a:r>
            <a:r>
              <a:rPr kumimoji="1" lang="en-US" altLang="zh-CN" dirty="0"/>
              <a:t>etc.</a:t>
            </a:r>
            <a:r>
              <a:rPr kumimoji="1" lang="zh-CN" altLang="en-US" dirty="0"/>
              <a:t> </a:t>
            </a:r>
            <a:endParaRPr kumimoji="1" lang="en-US" altLang="zh-CN" dirty="0"/>
          </a:p>
          <a:p>
            <a:pPr lvl="1"/>
            <a:r>
              <a:rPr kumimoji="1" lang="en-US" altLang="zh-CN" dirty="0"/>
              <a:t>Naturally</a:t>
            </a:r>
            <a:r>
              <a:rPr kumimoji="1" lang="zh-CN" altLang="en-US" dirty="0"/>
              <a:t> </a:t>
            </a:r>
            <a:r>
              <a:rPr kumimoji="1" lang="en-US" altLang="zh-CN" dirty="0"/>
              <a:t>define</a:t>
            </a:r>
            <a:r>
              <a:rPr kumimoji="1" lang="zh-CN" altLang="en-US" dirty="0"/>
              <a:t> </a:t>
            </a:r>
            <a:r>
              <a:rPr kumimoji="1" lang="en-US" altLang="zh-CN" dirty="0"/>
              <a:t>inter-process</a:t>
            </a:r>
            <a:r>
              <a:rPr kumimoji="1" lang="zh-CN" altLang="en-US" dirty="0"/>
              <a:t> </a:t>
            </a:r>
            <a:r>
              <a:rPr kumimoji="1" lang="en-US" altLang="zh-CN" dirty="0"/>
              <a:t>communications</a:t>
            </a:r>
          </a:p>
          <a:p>
            <a:endParaRPr lang="en-US" altLang="zh-CN" dirty="0"/>
          </a:p>
          <a:p>
            <a:r>
              <a:rPr lang="en-US" altLang="zh-CN" dirty="0"/>
              <a:t>The </a:t>
            </a:r>
            <a:r>
              <a:rPr lang="en-US" altLang="zh-CN" dirty="0" err="1"/>
              <a:t>Bourne</a:t>
            </a:r>
            <a:r>
              <a:rPr lang="en-US" altLang="zh-CN" dirty="0"/>
              <a:t> Again Shell (</a:t>
            </a:r>
            <a:r>
              <a:rPr lang="en-US" altLang="zh-CN" dirty="0">
                <a:latin typeface="Prestige Elite Std" panose="02060509020206020304" pitchFamily="49" charset="0"/>
              </a:rPr>
              <a:t>bash</a:t>
            </a:r>
            <a:r>
              <a:rPr lang="en-US" altLang="zh-CN" dirty="0"/>
              <a:t>)</a:t>
            </a:r>
          </a:p>
          <a:p>
            <a:endParaRPr kumimoji="1" lang="en-US" altLang="zh-CN" dirty="0"/>
          </a:p>
        </p:txBody>
      </p:sp>
    </p:spTree>
    <p:extLst>
      <p:ext uri="{BB962C8B-B14F-4D97-AF65-F5344CB8AC3E}">
        <p14:creationId xmlns:p14="http://schemas.microsoft.com/office/powerpoint/2010/main" val="33006803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62FC2-5419-E141-8ED8-43F5F22D6F52}"/>
              </a:ext>
            </a:extLst>
          </p:cNvPr>
          <p:cNvSpPr>
            <a:spLocks noGrp="1"/>
          </p:cNvSpPr>
          <p:nvPr>
            <p:ph type="title"/>
          </p:nvPr>
        </p:nvSpPr>
        <p:spPr/>
        <p:txBody>
          <a:bodyPr/>
          <a:lstStyle/>
          <a:p>
            <a:r>
              <a:rPr kumimoji="1" lang="en-US" altLang="zh-CN" dirty="0"/>
              <a:t>Switch-case</a:t>
            </a:r>
            <a:endParaRPr kumimoji="1" lang="zh-CN" altLang="en-US" dirty="0"/>
          </a:p>
        </p:txBody>
      </p:sp>
      <p:pic>
        <p:nvPicPr>
          <p:cNvPr id="4" name="图片 3">
            <a:extLst>
              <a:ext uri="{FF2B5EF4-FFF2-40B4-BE49-F238E27FC236}">
                <a16:creationId xmlns:a16="http://schemas.microsoft.com/office/drawing/2014/main" id="{5982E1CE-D042-9F4D-8F04-D2D3FCC4C00E}"/>
              </a:ext>
            </a:extLst>
          </p:cNvPr>
          <p:cNvPicPr>
            <a:picLocks noChangeAspect="1"/>
          </p:cNvPicPr>
          <p:nvPr/>
        </p:nvPicPr>
        <p:blipFill>
          <a:blip r:embed="rId3"/>
          <a:stretch>
            <a:fillRect/>
          </a:stretch>
        </p:blipFill>
        <p:spPr>
          <a:xfrm>
            <a:off x="1981200" y="990600"/>
            <a:ext cx="4267200" cy="4594123"/>
          </a:xfrm>
          <a:prstGeom prst="rect">
            <a:avLst/>
          </a:prstGeom>
        </p:spPr>
      </p:pic>
    </p:spTree>
    <p:extLst>
      <p:ext uri="{BB962C8B-B14F-4D97-AF65-F5344CB8AC3E}">
        <p14:creationId xmlns:p14="http://schemas.microsoft.com/office/powerpoint/2010/main" val="28989202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3C8B2-3D90-8545-93EE-6AD434C256BA}"/>
              </a:ext>
            </a:extLst>
          </p:cNvPr>
          <p:cNvSpPr>
            <a:spLocks noGrp="1"/>
          </p:cNvSpPr>
          <p:nvPr>
            <p:ph type="title"/>
          </p:nvPr>
        </p:nvSpPr>
        <p:spPr/>
        <p:txBody>
          <a:bodyPr/>
          <a:lstStyle/>
          <a:p>
            <a:r>
              <a:rPr kumimoji="1" lang="en-US" altLang="zh-CN" dirty="0"/>
              <a:t>Loops</a:t>
            </a:r>
            <a:endParaRPr kumimoji="1" lang="zh-CN" altLang="en-US" dirty="0"/>
          </a:p>
        </p:txBody>
      </p:sp>
      <p:pic>
        <p:nvPicPr>
          <p:cNvPr id="4" name="图片 3">
            <a:extLst>
              <a:ext uri="{FF2B5EF4-FFF2-40B4-BE49-F238E27FC236}">
                <a16:creationId xmlns:a16="http://schemas.microsoft.com/office/drawing/2014/main" id="{59539765-81D1-1A4C-968B-7D909176A005}"/>
              </a:ext>
            </a:extLst>
          </p:cNvPr>
          <p:cNvPicPr>
            <a:picLocks noChangeAspect="1"/>
          </p:cNvPicPr>
          <p:nvPr/>
        </p:nvPicPr>
        <p:blipFill>
          <a:blip r:embed="rId2"/>
          <a:stretch>
            <a:fillRect/>
          </a:stretch>
        </p:blipFill>
        <p:spPr>
          <a:xfrm>
            <a:off x="533400" y="914400"/>
            <a:ext cx="4572000" cy="1847273"/>
          </a:xfrm>
          <a:prstGeom prst="rect">
            <a:avLst/>
          </a:prstGeom>
        </p:spPr>
      </p:pic>
      <p:pic>
        <p:nvPicPr>
          <p:cNvPr id="5" name="图片 4">
            <a:extLst>
              <a:ext uri="{FF2B5EF4-FFF2-40B4-BE49-F238E27FC236}">
                <a16:creationId xmlns:a16="http://schemas.microsoft.com/office/drawing/2014/main" id="{0CA4893E-47B2-8C43-BF1B-9AEE4D77CED1}"/>
              </a:ext>
            </a:extLst>
          </p:cNvPr>
          <p:cNvPicPr>
            <a:picLocks noChangeAspect="1"/>
          </p:cNvPicPr>
          <p:nvPr/>
        </p:nvPicPr>
        <p:blipFill>
          <a:blip r:embed="rId3"/>
          <a:stretch>
            <a:fillRect/>
          </a:stretch>
        </p:blipFill>
        <p:spPr>
          <a:xfrm>
            <a:off x="533400" y="2877127"/>
            <a:ext cx="4655128" cy="1847273"/>
          </a:xfrm>
          <a:prstGeom prst="rect">
            <a:avLst/>
          </a:prstGeom>
        </p:spPr>
      </p:pic>
      <p:pic>
        <p:nvPicPr>
          <p:cNvPr id="6" name="图片 5">
            <a:extLst>
              <a:ext uri="{FF2B5EF4-FFF2-40B4-BE49-F238E27FC236}">
                <a16:creationId xmlns:a16="http://schemas.microsoft.com/office/drawing/2014/main" id="{09B69455-0906-2946-A620-8172957DC63B}"/>
              </a:ext>
            </a:extLst>
          </p:cNvPr>
          <p:cNvPicPr>
            <a:picLocks noChangeAspect="1"/>
          </p:cNvPicPr>
          <p:nvPr/>
        </p:nvPicPr>
        <p:blipFill>
          <a:blip r:embed="rId4"/>
          <a:stretch>
            <a:fillRect/>
          </a:stretch>
        </p:blipFill>
        <p:spPr>
          <a:xfrm>
            <a:off x="533400" y="4877765"/>
            <a:ext cx="4610100" cy="1828800"/>
          </a:xfrm>
          <a:prstGeom prst="rect">
            <a:avLst/>
          </a:prstGeom>
        </p:spPr>
      </p:pic>
    </p:spTree>
    <p:extLst>
      <p:ext uri="{BB962C8B-B14F-4D97-AF65-F5344CB8AC3E}">
        <p14:creationId xmlns:p14="http://schemas.microsoft.com/office/powerpoint/2010/main" val="354100577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63251-039F-DA4E-B788-A6005C06DF0A}"/>
              </a:ext>
            </a:extLst>
          </p:cNvPr>
          <p:cNvSpPr>
            <a:spLocks noGrp="1"/>
          </p:cNvSpPr>
          <p:nvPr>
            <p:ph type="title"/>
          </p:nvPr>
        </p:nvSpPr>
        <p:spPr/>
        <p:txBody>
          <a:bodyPr/>
          <a:lstStyle/>
          <a:p>
            <a:r>
              <a:rPr kumimoji="1" lang="en-US" altLang="zh-CN" dirty="0"/>
              <a:t>Array</a:t>
            </a:r>
            <a:r>
              <a:rPr kumimoji="1" lang="zh-CN" altLang="en-US" dirty="0"/>
              <a:t> </a:t>
            </a:r>
            <a:r>
              <a:rPr kumimoji="1" lang="en-US" altLang="zh-CN" dirty="0"/>
              <a:t>Type</a:t>
            </a:r>
            <a:endParaRPr kumimoji="1" lang="zh-CN" altLang="en-US" dirty="0"/>
          </a:p>
        </p:txBody>
      </p:sp>
      <p:sp>
        <p:nvSpPr>
          <p:cNvPr id="3" name="内容占位符 2">
            <a:extLst>
              <a:ext uri="{FF2B5EF4-FFF2-40B4-BE49-F238E27FC236}">
                <a16:creationId xmlns:a16="http://schemas.microsoft.com/office/drawing/2014/main" id="{5909F4B7-1BA8-D44F-A88A-AFB38CFB77B3}"/>
              </a:ext>
            </a:extLst>
          </p:cNvPr>
          <p:cNvSpPr>
            <a:spLocks noGrp="1"/>
          </p:cNvSpPr>
          <p:nvPr>
            <p:ph idx="1"/>
          </p:nvPr>
        </p:nvSpPr>
        <p:spPr/>
        <p:txBody>
          <a:bodyPr/>
          <a:lstStyle/>
          <a:p>
            <a:r>
              <a:rPr kumimoji="1" lang="en-US" altLang="zh-CN" dirty="0" err="1"/>
              <a:t>arr</a:t>
            </a:r>
            <a:r>
              <a:rPr kumimoji="1" lang="en-US" altLang="zh-CN" dirty="0"/>
              <a:t>=()	Create an empty array</a:t>
            </a:r>
          </a:p>
          <a:p>
            <a:r>
              <a:rPr kumimoji="1" lang="en-US" altLang="zh-CN" dirty="0" err="1"/>
              <a:t>arr</a:t>
            </a:r>
            <a:r>
              <a:rPr kumimoji="1" lang="en-US" altLang="zh-CN" dirty="0"/>
              <a:t>=(1 2 3)	Initialize array</a:t>
            </a:r>
          </a:p>
          <a:p>
            <a:r>
              <a:rPr kumimoji="1" lang="en-US" altLang="zh-CN" dirty="0"/>
              <a:t>${</a:t>
            </a:r>
            <a:r>
              <a:rPr kumimoji="1" lang="en-US" altLang="zh-CN" dirty="0" err="1"/>
              <a:t>arr</a:t>
            </a:r>
            <a:r>
              <a:rPr kumimoji="1" lang="en-US" altLang="zh-CN" dirty="0"/>
              <a:t>[2]}	Retrieve third element</a:t>
            </a:r>
          </a:p>
          <a:p>
            <a:r>
              <a:rPr kumimoji="1" lang="en-US" altLang="zh-CN" dirty="0"/>
              <a:t>${</a:t>
            </a:r>
            <a:r>
              <a:rPr kumimoji="1" lang="en-US" altLang="zh-CN" dirty="0" err="1"/>
              <a:t>arr</a:t>
            </a:r>
            <a:r>
              <a:rPr kumimoji="1" lang="en-US" altLang="zh-CN" dirty="0"/>
              <a:t>[@]}	Retrieve all elements</a:t>
            </a:r>
          </a:p>
          <a:p>
            <a:r>
              <a:rPr kumimoji="1" lang="en-US" altLang="zh-CN" dirty="0"/>
              <a:t>${!</a:t>
            </a:r>
            <a:r>
              <a:rPr kumimoji="1" lang="en-US" altLang="zh-CN" dirty="0" err="1"/>
              <a:t>arr</a:t>
            </a:r>
            <a:r>
              <a:rPr kumimoji="1" lang="en-US" altLang="zh-CN" dirty="0"/>
              <a:t>[@]}	Retrieve array indices</a:t>
            </a:r>
          </a:p>
          <a:p>
            <a:r>
              <a:rPr kumimoji="1" lang="en-US" altLang="zh-CN" dirty="0"/>
              <a:t>${#</a:t>
            </a:r>
            <a:r>
              <a:rPr kumimoji="1" lang="en-US" altLang="zh-CN" dirty="0" err="1"/>
              <a:t>arr</a:t>
            </a:r>
            <a:r>
              <a:rPr kumimoji="1" lang="en-US" altLang="zh-CN" dirty="0"/>
              <a:t>[@]}	Calculate array size</a:t>
            </a:r>
          </a:p>
          <a:p>
            <a:r>
              <a:rPr kumimoji="1" lang="en-US" altLang="zh-CN" dirty="0" err="1"/>
              <a:t>arr</a:t>
            </a:r>
            <a:r>
              <a:rPr kumimoji="1" lang="en-US" altLang="zh-CN" dirty="0"/>
              <a:t>[0]=3	Overwrite 1st element</a:t>
            </a:r>
          </a:p>
          <a:p>
            <a:r>
              <a:rPr kumimoji="1" lang="en-US" altLang="zh-CN" dirty="0" err="1"/>
              <a:t>arr</a:t>
            </a:r>
            <a:r>
              <a:rPr kumimoji="1" lang="en-US" altLang="zh-CN" dirty="0"/>
              <a:t>+=(4)	Append value(s)</a:t>
            </a:r>
          </a:p>
          <a:p>
            <a:r>
              <a:rPr kumimoji="1" lang="en-US" altLang="zh-CN" dirty="0"/>
              <a:t>str=$(ls)	Save ls output as a string</a:t>
            </a:r>
          </a:p>
          <a:p>
            <a:r>
              <a:rPr kumimoji="1" lang="en-US" altLang="zh-CN" dirty="0" err="1"/>
              <a:t>arr</a:t>
            </a:r>
            <a:r>
              <a:rPr kumimoji="1" lang="en-US" altLang="zh-CN" dirty="0"/>
              <a:t>=( $(ls) )	Save ls output as an array </a:t>
            </a:r>
          </a:p>
          <a:p>
            <a:r>
              <a:rPr kumimoji="1" lang="en-US" altLang="zh-CN" dirty="0"/>
              <a:t>${</a:t>
            </a:r>
            <a:r>
              <a:rPr kumimoji="1" lang="en-US" altLang="zh-CN" dirty="0" err="1"/>
              <a:t>arr</a:t>
            </a:r>
            <a:r>
              <a:rPr kumimoji="1" lang="en-US" altLang="zh-CN" dirty="0"/>
              <a:t>[@]:</a:t>
            </a:r>
            <a:r>
              <a:rPr kumimoji="1" lang="en-US" altLang="zh-CN" dirty="0" err="1"/>
              <a:t>s:n</a:t>
            </a:r>
            <a:r>
              <a:rPr kumimoji="1" lang="en-US" altLang="zh-CN" dirty="0"/>
              <a:t>}</a:t>
            </a:r>
            <a:r>
              <a:rPr kumimoji="1" lang="zh-CN" altLang="en-US" dirty="0"/>
              <a:t> </a:t>
            </a:r>
            <a:r>
              <a:rPr kumimoji="1" lang="en-US" altLang="zh-CN" dirty="0"/>
              <a:t>Retrieve n elements starting at index s</a:t>
            </a:r>
          </a:p>
          <a:p>
            <a:endParaRPr kumimoji="1" lang="zh-CN" altLang="en-US" dirty="0"/>
          </a:p>
        </p:txBody>
      </p:sp>
    </p:spTree>
    <p:extLst>
      <p:ext uri="{BB962C8B-B14F-4D97-AF65-F5344CB8AC3E}">
        <p14:creationId xmlns:p14="http://schemas.microsoft.com/office/powerpoint/2010/main" val="154134293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2B63-945A-EF42-9113-DB4DC76182C8}"/>
              </a:ext>
            </a:extLst>
          </p:cNvPr>
          <p:cNvSpPr>
            <a:spLocks noGrp="1"/>
          </p:cNvSpPr>
          <p:nvPr>
            <p:ph type="title"/>
          </p:nvPr>
        </p:nvSpPr>
        <p:spPr/>
        <p:txBody>
          <a:bodyPr/>
          <a:lstStyle/>
          <a:p>
            <a:r>
              <a:rPr kumimoji="1" lang="en-US" altLang="zh-CN" dirty="0"/>
              <a:t>Functions</a:t>
            </a:r>
            <a:endParaRPr kumimoji="1" lang="zh-CN" altLang="en-US" dirty="0"/>
          </a:p>
        </p:txBody>
      </p:sp>
      <p:pic>
        <p:nvPicPr>
          <p:cNvPr id="3" name="图片 2">
            <a:extLst>
              <a:ext uri="{FF2B5EF4-FFF2-40B4-BE49-F238E27FC236}">
                <a16:creationId xmlns:a16="http://schemas.microsoft.com/office/drawing/2014/main" id="{3F32108E-5840-4644-8770-16A2051BF6C9}"/>
              </a:ext>
            </a:extLst>
          </p:cNvPr>
          <p:cNvPicPr>
            <a:picLocks noChangeAspect="1"/>
          </p:cNvPicPr>
          <p:nvPr/>
        </p:nvPicPr>
        <p:blipFill>
          <a:blip r:embed="rId2"/>
          <a:stretch>
            <a:fillRect/>
          </a:stretch>
        </p:blipFill>
        <p:spPr>
          <a:xfrm>
            <a:off x="991565" y="838200"/>
            <a:ext cx="6477000" cy="5517959"/>
          </a:xfrm>
          <a:prstGeom prst="rect">
            <a:avLst/>
          </a:prstGeom>
        </p:spPr>
      </p:pic>
    </p:spTree>
    <p:extLst>
      <p:ext uri="{BB962C8B-B14F-4D97-AF65-F5344CB8AC3E}">
        <p14:creationId xmlns:p14="http://schemas.microsoft.com/office/powerpoint/2010/main" val="138556615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3BD61-0E22-8949-9205-33E89235D9DE}"/>
              </a:ext>
            </a:extLst>
          </p:cNvPr>
          <p:cNvSpPr>
            <a:spLocks noGrp="1"/>
          </p:cNvSpPr>
          <p:nvPr>
            <p:ph type="title"/>
          </p:nvPr>
        </p:nvSpPr>
        <p:spPr/>
        <p:txBody>
          <a:bodyPr>
            <a:normAutofit fontScale="90000"/>
          </a:bodyPr>
          <a:lstStyle/>
          <a:p>
            <a:r>
              <a:rPr kumimoji="1" lang="en-US" altLang="zh-CN" dirty="0"/>
              <a:t>If</a:t>
            </a:r>
            <a:r>
              <a:rPr kumimoji="1" lang="zh-CN" altLang="en-US" dirty="0"/>
              <a:t> </a:t>
            </a:r>
            <a:r>
              <a:rPr kumimoji="1" lang="en-US" altLang="zh-CN" dirty="0"/>
              <a:t>you</a:t>
            </a:r>
            <a:r>
              <a:rPr kumimoji="1" lang="zh-CN" altLang="en-US" dirty="0"/>
              <a:t> </a:t>
            </a:r>
            <a:r>
              <a:rPr kumimoji="1" lang="en-US" altLang="zh-CN" dirty="0"/>
              <a:t>prefer</a:t>
            </a:r>
            <a:r>
              <a:rPr kumimoji="1" lang="zh-CN" altLang="en-US" dirty="0"/>
              <a:t> </a:t>
            </a:r>
            <a:r>
              <a:rPr kumimoji="1" lang="en-US" altLang="zh-CN" dirty="0"/>
              <a:t>Python:</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err="1"/>
              <a:t>subprocess.run</a:t>
            </a:r>
            <a:r>
              <a:rPr kumimoji="1" lang="en-US" altLang="zh-CN" dirty="0"/>
              <a:t>()</a:t>
            </a:r>
            <a:endParaRPr kumimoji="1" lang="zh-CN" altLang="en-US" dirty="0"/>
          </a:p>
        </p:txBody>
      </p:sp>
      <p:sp>
        <p:nvSpPr>
          <p:cNvPr id="5" name="内容占位符 4">
            <a:extLst>
              <a:ext uri="{FF2B5EF4-FFF2-40B4-BE49-F238E27FC236}">
                <a16:creationId xmlns:a16="http://schemas.microsoft.com/office/drawing/2014/main" id="{3AE46847-B371-7247-8047-4B1F672478B0}"/>
              </a:ext>
            </a:extLst>
          </p:cNvPr>
          <p:cNvSpPr>
            <a:spLocks noGrp="1"/>
          </p:cNvSpPr>
          <p:nvPr>
            <p:ph idx="1"/>
          </p:nvPr>
        </p:nvSpPr>
        <p:spPr>
          <a:xfrm>
            <a:off x="381000" y="2514600"/>
            <a:ext cx="8153400" cy="3505200"/>
          </a:xfrm>
        </p:spPr>
        <p:txBody>
          <a:bodyPr>
            <a:normAutofit/>
          </a:bodyPr>
          <a:lstStyle/>
          <a:p>
            <a:r>
              <a:rPr lang="en-US" altLang="zh-CN" sz="2000" dirty="0">
                <a:latin typeface="Prestige Elite Std" panose="02060509020206020304" pitchFamily="49" charset="0"/>
              </a:rPr>
              <a:t>&gt;&gt;&gt; import subprocess</a:t>
            </a:r>
          </a:p>
          <a:p>
            <a:r>
              <a:rPr lang="en-US" altLang="zh-CN" sz="2000" dirty="0">
                <a:latin typeface="Prestige Elite Std" panose="02060509020206020304" pitchFamily="49" charset="0"/>
              </a:rPr>
              <a:t>&gt;&gt;&gt; t = </a:t>
            </a:r>
            <a:r>
              <a:rPr lang="en-US" altLang="zh-CN" sz="2000" dirty="0" err="1">
                <a:latin typeface="Prestige Elite Std" panose="02060509020206020304" pitchFamily="49" charset="0"/>
              </a:rPr>
              <a:t>subprocess.run</a:t>
            </a:r>
            <a:r>
              <a:rPr lang="en-US" altLang="zh-CN" sz="2000" dirty="0">
                <a:latin typeface="Prestige Elite Std" panose="02060509020206020304" pitchFamily="49" charset="0"/>
              </a:rPr>
              <a:t>(["ls", "-l"], </a:t>
            </a:r>
            <a:r>
              <a:rPr lang="en-US" altLang="zh-CN" sz="2000" dirty="0" err="1">
                <a:latin typeface="Prestige Elite Std" panose="02060509020206020304" pitchFamily="49" charset="0"/>
              </a:rPr>
              <a:t>capture_output</a:t>
            </a:r>
            <a:r>
              <a:rPr lang="en-US" altLang="zh-CN" sz="2000" dirty="0">
                <a:latin typeface="Prestige Elite Std" panose="02060509020206020304" pitchFamily="49" charset="0"/>
              </a:rPr>
              <a:t>=True)</a:t>
            </a:r>
          </a:p>
          <a:p>
            <a:r>
              <a:rPr lang="en-US" altLang="zh-CN" sz="2000" dirty="0">
                <a:latin typeface="Prestige Elite Std" panose="02060509020206020304" pitchFamily="49" charset="0"/>
              </a:rPr>
              <a:t>&gt;&gt;&gt; print(</a:t>
            </a:r>
            <a:r>
              <a:rPr lang="en-US" altLang="zh-CN" sz="2000" dirty="0" err="1">
                <a:latin typeface="Prestige Elite Std" panose="02060509020206020304" pitchFamily="49" charset="0"/>
              </a:rPr>
              <a:t>t.stdout</a:t>
            </a:r>
            <a:r>
              <a:rPr lang="en-US" altLang="zh-CN" sz="2000" dirty="0">
                <a:latin typeface="Prestige Elite Std" panose="02060509020206020304" pitchFamily="49" charset="0"/>
              </a:rPr>
              <a:t>)</a:t>
            </a:r>
          </a:p>
          <a:p>
            <a:r>
              <a:rPr lang="en-US" altLang="zh-CN" sz="2000" dirty="0" err="1">
                <a:latin typeface="Prestige Elite Std" panose="02060509020206020304" pitchFamily="49" charset="0"/>
              </a:rPr>
              <a:t>b'total</a:t>
            </a:r>
            <a:r>
              <a:rPr lang="en-US" altLang="zh-CN" sz="2000" dirty="0">
                <a:latin typeface="Prestige Elite Std" panose="02060509020206020304" pitchFamily="49" charset="0"/>
              </a:rPr>
              <a:t> 4\</a:t>
            </a:r>
            <a:r>
              <a:rPr lang="en-US" altLang="zh-CN" sz="2000" dirty="0" err="1">
                <a:latin typeface="Prestige Elite Std" panose="02060509020206020304" pitchFamily="49" charset="0"/>
              </a:rPr>
              <a:t>ndrwxr</a:t>
            </a:r>
            <a:r>
              <a:rPr lang="en-US" altLang="zh-CN" sz="2000" dirty="0">
                <a:latin typeface="Prestige Elite Std" panose="02060509020206020304" pitchFamily="49" charset="0"/>
              </a:rPr>
              <a:t>-</a:t>
            </a:r>
            <a:r>
              <a:rPr lang="en-US" altLang="zh-CN" sz="2000" dirty="0" err="1">
                <a:latin typeface="Prestige Elite Std" panose="02060509020206020304" pitchFamily="49" charset="0"/>
              </a:rPr>
              <a:t>xr</a:t>
            </a:r>
            <a:r>
              <a:rPr lang="en-US" altLang="zh-CN" sz="2000" dirty="0">
                <a:latin typeface="Prestige Elite Std" panose="02060509020206020304" pitchFamily="49" charset="0"/>
              </a:rPr>
              <a:t>-x 13 ubuntu ubuntu 416 Sep 12  2021 </a:t>
            </a:r>
            <a:r>
              <a:rPr lang="en-US" altLang="zh-CN" sz="2000" dirty="0" err="1">
                <a:latin typeface="Prestige Elite Std" panose="02060509020206020304" pitchFamily="49" charset="0"/>
              </a:rPr>
              <a:t>bash_tutorial</a:t>
            </a:r>
            <a:r>
              <a:rPr lang="en-US" altLang="zh-CN" sz="2000" dirty="0">
                <a:latin typeface="Prestige Elite Std" panose="02060509020206020304" pitchFamily="49" charset="0"/>
              </a:rPr>
              <a:t>\</a:t>
            </a:r>
            <a:r>
              <a:rPr lang="en-US" altLang="zh-CN" sz="2000" dirty="0" err="1">
                <a:latin typeface="Prestige Elite Std" panose="02060509020206020304" pitchFamily="49" charset="0"/>
              </a:rPr>
              <a:t>ndrwxr</a:t>
            </a:r>
            <a:r>
              <a:rPr lang="en-US" altLang="zh-CN" sz="2000" dirty="0">
                <a:latin typeface="Prestige Elite Std" panose="02060509020206020304" pitchFamily="49" charset="0"/>
              </a:rPr>
              <a:t>-</a:t>
            </a:r>
            <a:r>
              <a:rPr lang="en-US" altLang="zh-CN" sz="2000" dirty="0" err="1">
                <a:latin typeface="Prestige Elite Std" panose="02060509020206020304" pitchFamily="49" charset="0"/>
              </a:rPr>
              <a:t>xr</a:t>
            </a:r>
            <a:r>
              <a:rPr lang="en-US" altLang="zh-CN" sz="2000" dirty="0">
                <a:latin typeface="Prestige Elite Std" panose="02060509020206020304" pitchFamily="49" charset="0"/>
              </a:rPr>
              <a:t>-x 13 ubuntu ubuntu 416 Mar 21 15:24 </a:t>
            </a:r>
            <a:r>
              <a:rPr lang="en-US" altLang="zh-CN" sz="2000" dirty="0" err="1">
                <a:latin typeface="Prestige Elite Std" panose="02060509020206020304" pitchFamily="49" charset="0"/>
              </a:rPr>
              <a:t>fork_demo</a:t>
            </a:r>
            <a:r>
              <a:rPr lang="en-US" altLang="zh-CN" sz="2000" dirty="0">
                <a:latin typeface="Prestige Elite Std" panose="02060509020206020304" pitchFamily="49" charset="0"/>
              </a:rPr>
              <a:t>\n-</a:t>
            </a:r>
            <a:r>
              <a:rPr lang="en-US" altLang="zh-CN" sz="2000" dirty="0" err="1">
                <a:latin typeface="Prestige Elite Std" panose="02060509020206020304" pitchFamily="49" charset="0"/>
              </a:rPr>
              <a:t>rw</a:t>
            </a:r>
            <a:r>
              <a:rPr lang="en-US" altLang="zh-CN" sz="2000" dirty="0">
                <a:latin typeface="Prestige Elite Std" panose="02060509020206020304" pitchFamily="49" charset="0"/>
              </a:rPr>
              <a:t>-------  1 ubuntu ubuntu   0 Mar 22 10:09 </a:t>
            </a:r>
            <a:r>
              <a:rPr lang="en-US" altLang="zh-CN" sz="2000" dirty="0" err="1">
                <a:latin typeface="Prestige Elite Std" panose="02060509020206020304" pitchFamily="49" charset="0"/>
              </a:rPr>
              <a:t>nohup.out</a:t>
            </a:r>
            <a:r>
              <a:rPr lang="en-US" altLang="zh-CN" sz="2000" dirty="0">
                <a:latin typeface="Prestige Elite Std" panose="02060509020206020304" pitchFamily="49" charset="0"/>
              </a:rPr>
              <a:t>\n-</a:t>
            </a:r>
            <a:r>
              <a:rPr lang="en-US" altLang="zh-CN" sz="2000" dirty="0" err="1">
                <a:latin typeface="Prestige Elite Std" panose="02060509020206020304" pitchFamily="49" charset="0"/>
              </a:rPr>
              <a:t>rwx</a:t>
            </a:r>
            <a:r>
              <a:rPr lang="en-US" altLang="zh-CN" sz="2000" dirty="0">
                <a:latin typeface="Prestige Elite Std" panose="02060509020206020304" pitchFamily="49" charset="0"/>
              </a:rPr>
              <a:t>------  1 ubuntu ubuntu   2 Mar 21 23:25 </a:t>
            </a:r>
            <a:r>
              <a:rPr lang="en-US" altLang="zh-CN" sz="2000" dirty="0" err="1">
                <a:latin typeface="Prestige Elite Std" panose="02060509020206020304" pitchFamily="49" charset="0"/>
              </a:rPr>
              <a:t>tt</a:t>
            </a:r>
            <a:r>
              <a:rPr lang="en-US" altLang="zh-CN" sz="2000" dirty="0">
                <a:latin typeface="Prestige Elite Std" panose="02060509020206020304" pitchFamily="49" charset="0"/>
              </a:rPr>
              <a:t>\n'</a:t>
            </a:r>
          </a:p>
          <a:p>
            <a:endParaRPr lang="zh-CN" altLang="en-US" sz="2000" dirty="0"/>
          </a:p>
        </p:txBody>
      </p:sp>
      <p:pic>
        <p:nvPicPr>
          <p:cNvPr id="6" name="图片 5">
            <a:extLst>
              <a:ext uri="{FF2B5EF4-FFF2-40B4-BE49-F238E27FC236}">
                <a16:creationId xmlns:a16="http://schemas.microsoft.com/office/drawing/2014/main" id="{C770C23A-FC07-3544-B717-A2A7584E46D9}"/>
              </a:ext>
            </a:extLst>
          </p:cNvPr>
          <p:cNvPicPr>
            <a:picLocks noChangeAspect="1"/>
          </p:cNvPicPr>
          <p:nvPr/>
        </p:nvPicPr>
        <p:blipFill>
          <a:blip r:embed="rId2"/>
          <a:stretch>
            <a:fillRect/>
          </a:stretch>
        </p:blipFill>
        <p:spPr>
          <a:xfrm>
            <a:off x="0" y="838200"/>
            <a:ext cx="9144000" cy="933520"/>
          </a:xfrm>
          <a:prstGeom prst="rect">
            <a:avLst/>
          </a:prstGeom>
        </p:spPr>
      </p:pic>
    </p:spTree>
    <p:extLst>
      <p:ext uri="{BB962C8B-B14F-4D97-AF65-F5344CB8AC3E}">
        <p14:creationId xmlns:p14="http://schemas.microsoft.com/office/powerpoint/2010/main" val="23598499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5B08E-D5D5-D846-BF43-DE060318189E}"/>
              </a:ext>
            </a:extLst>
          </p:cNvPr>
          <p:cNvSpPr>
            <a:spLocks noGrp="1"/>
          </p:cNvSpPr>
          <p:nvPr>
            <p:ph type="title"/>
          </p:nvPr>
        </p:nvSpPr>
        <p:spPr/>
        <p:txBody>
          <a:bodyPr/>
          <a:lstStyle/>
          <a:p>
            <a:r>
              <a:rPr kumimoji="1" lang="en-US" altLang="zh-CN" dirty="0"/>
              <a:t>docker</a:t>
            </a:r>
            <a:endParaRPr kumimoji="1" lang="zh-CN" altLang="en-US" dirty="0"/>
          </a:p>
        </p:txBody>
      </p:sp>
      <p:sp>
        <p:nvSpPr>
          <p:cNvPr id="3" name="文本占位符 2">
            <a:extLst>
              <a:ext uri="{FF2B5EF4-FFF2-40B4-BE49-F238E27FC236}">
                <a16:creationId xmlns:a16="http://schemas.microsoft.com/office/drawing/2014/main" id="{F32E4F51-F151-A34B-A9E1-8CD510F1FD35}"/>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9070253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B418F-1B93-CC46-98C3-6D5911479750}"/>
              </a:ext>
            </a:extLst>
          </p:cNvPr>
          <p:cNvSpPr>
            <a:spLocks noGrp="1"/>
          </p:cNvSpPr>
          <p:nvPr>
            <p:ph type="title"/>
          </p:nvPr>
        </p:nvSpPr>
        <p:spPr/>
        <p:txBody>
          <a:bodyPr>
            <a:normAutofit fontScale="90000"/>
          </a:bodyPr>
          <a:lstStyle/>
          <a:p>
            <a:r>
              <a:rPr kumimoji="1" lang="en-US" altLang="zh-CN" dirty="0"/>
              <a:t>Docker</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development</a:t>
            </a:r>
            <a:r>
              <a:rPr kumimoji="1" lang="zh-CN" altLang="en-US" dirty="0"/>
              <a:t> </a:t>
            </a:r>
            <a:r>
              <a:rPr kumimoji="1" lang="en-US" altLang="zh-CN" dirty="0"/>
              <a:t>environment</a:t>
            </a:r>
            <a:endParaRPr kumimoji="1" lang="zh-CN" altLang="en-US" dirty="0"/>
          </a:p>
        </p:txBody>
      </p:sp>
      <p:sp>
        <p:nvSpPr>
          <p:cNvPr id="3" name="内容占位符 2">
            <a:extLst>
              <a:ext uri="{FF2B5EF4-FFF2-40B4-BE49-F238E27FC236}">
                <a16:creationId xmlns:a16="http://schemas.microsoft.com/office/drawing/2014/main" id="{59CA12C1-FED8-084A-BEC1-5388C6AD605B}"/>
              </a:ext>
            </a:extLst>
          </p:cNvPr>
          <p:cNvSpPr>
            <a:spLocks noGrp="1"/>
          </p:cNvSpPr>
          <p:nvPr>
            <p:ph idx="1"/>
          </p:nvPr>
        </p:nvSpPr>
        <p:spPr/>
        <p:txBody>
          <a:bodyPr>
            <a:normAutofit lnSpcReduction="10000"/>
          </a:bodyPr>
          <a:lstStyle/>
          <a:p>
            <a:r>
              <a:rPr lang="en-US" altLang="zh-CN" dirty="0"/>
              <a:t>Package an application with all of its dependencies into a standardized unit for software development</a:t>
            </a:r>
          </a:p>
          <a:p>
            <a:r>
              <a:rPr kumimoji="1" lang="en-US" altLang="zh-CN" dirty="0"/>
              <a:t>Thinking</a:t>
            </a:r>
            <a:r>
              <a:rPr kumimoji="1" lang="zh-CN" altLang="en-US" dirty="0"/>
              <a:t> </a:t>
            </a:r>
            <a:r>
              <a:rPr kumimoji="1" lang="en-US" altLang="zh-CN" dirty="0"/>
              <a:t>it</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virtual</a:t>
            </a:r>
            <a:r>
              <a:rPr kumimoji="1" lang="zh-CN" altLang="en-US" dirty="0"/>
              <a:t> </a:t>
            </a:r>
            <a:r>
              <a:rPr kumimoji="1" lang="en-US" altLang="zh-CN" dirty="0"/>
              <a:t>machine,</a:t>
            </a:r>
            <a:r>
              <a:rPr kumimoji="1" lang="zh-CN" altLang="en-US" dirty="0"/>
              <a:t> </a:t>
            </a:r>
            <a:r>
              <a:rPr kumimoji="1" lang="en-US" altLang="zh-CN" dirty="0"/>
              <a:t>but</a:t>
            </a:r>
            <a:r>
              <a:rPr kumimoji="1" lang="zh-CN" altLang="en-US" dirty="0"/>
              <a:t> </a:t>
            </a:r>
            <a:r>
              <a:rPr kumimoji="1" lang="en-US" altLang="zh-CN" dirty="0"/>
              <a:t>much</a:t>
            </a:r>
            <a:r>
              <a:rPr kumimoji="1" lang="zh-CN" altLang="en-US" dirty="0"/>
              <a:t> </a:t>
            </a:r>
            <a:r>
              <a:rPr kumimoji="1" lang="en-US" altLang="zh-CN" dirty="0"/>
              <a:t>less</a:t>
            </a:r>
            <a:r>
              <a:rPr kumimoji="1" lang="zh-CN" altLang="en-US" dirty="0"/>
              <a:t> </a:t>
            </a:r>
            <a:r>
              <a:rPr kumimoji="1" lang="en-US" altLang="zh-CN" dirty="0"/>
              <a:t>heavy</a:t>
            </a:r>
          </a:p>
          <a:p>
            <a:endParaRPr kumimoji="1" lang="en-US" altLang="zh-CN" dirty="0"/>
          </a:p>
          <a:p>
            <a:r>
              <a:rPr kumimoji="1" lang="en-US" altLang="zh-CN" dirty="0"/>
              <a:t>Multiple</a:t>
            </a:r>
            <a:r>
              <a:rPr kumimoji="1" lang="zh-CN" altLang="en-US" dirty="0"/>
              <a:t> </a:t>
            </a:r>
            <a:r>
              <a:rPr kumimoji="1" lang="en-US" altLang="zh-CN" dirty="0"/>
              <a:t>versions</a:t>
            </a:r>
            <a:r>
              <a:rPr kumimoji="1" lang="zh-CN" altLang="en-US" dirty="0"/>
              <a:t> </a:t>
            </a:r>
            <a:r>
              <a:rPr kumimoji="1" lang="en-US" altLang="zh-CN" dirty="0"/>
              <a:t>of</a:t>
            </a:r>
            <a:r>
              <a:rPr kumimoji="1" lang="zh-CN" altLang="en-US" dirty="0"/>
              <a:t> </a:t>
            </a:r>
            <a:r>
              <a:rPr kumimoji="1" lang="en-US" altLang="zh-CN" dirty="0"/>
              <a:t>Python</a:t>
            </a:r>
            <a:r>
              <a:rPr kumimoji="1" lang="zh-CN" altLang="en-US" dirty="0"/>
              <a:t> </a:t>
            </a:r>
            <a:r>
              <a:rPr kumimoji="1" lang="en-US" altLang="zh-CN" dirty="0"/>
              <a:t>/</a:t>
            </a:r>
            <a:r>
              <a:rPr kumimoji="1" lang="zh-CN" altLang="en-US" dirty="0"/>
              <a:t> </a:t>
            </a:r>
            <a:r>
              <a:rPr kumimoji="1" lang="en-US" altLang="zh-CN" dirty="0"/>
              <a:t>Java</a:t>
            </a:r>
          </a:p>
          <a:p>
            <a:r>
              <a:rPr kumimoji="1" lang="en-US" altLang="zh-CN" dirty="0"/>
              <a:t>Different</a:t>
            </a:r>
            <a:r>
              <a:rPr kumimoji="1" lang="zh-CN" altLang="en-US" dirty="0"/>
              <a:t> </a:t>
            </a:r>
            <a:r>
              <a:rPr kumimoji="1" lang="en-US" altLang="zh-CN" dirty="0"/>
              <a:t>dependencies</a:t>
            </a:r>
          </a:p>
          <a:p>
            <a:r>
              <a:rPr kumimoji="1" lang="en-US" altLang="zh-CN" dirty="0"/>
              <a:t>Cross-compile</a:t>
            </a:r>
            <a:r>
              <a:rPr kumimoji="1" lang="zh-CN" altLang="en-US" dirty="0"/>
              <a:t> </a:t>
            </a:r>
            <a:r>
              <a:rPr kumimoji="1" lang="en-US" altLang="zh-CN" dirty="0"/>
              <a:t>toolchains</a:t>
            </a:r>
          </a:p>
          <a:p>
            <a:r>
              <a:rPr kumimoji="1" lang="en-US" altLang="zh-CN" dirty="0"/>
              <a:t>Don’t</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manually</a:t>
            </a:r>
            <a:r>
              <a:rPr kumimoji="1" lang="zh-CN" altLang="en-US" dirty="0"/>
              <a:t> </a:t>
            </a:r>
            <a:r>
              <a:rPr kumimoji="1" lang="en-US" altLang="zh-CN" dirty="0"/>
              <a:t>install</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modules</a:t>
            </a:r>
          </a:p>
          <a:p>
            <a:pPr lvl="1"/>
            <a:r>
              <a:rPr kumimoji="1" lang="en-US" altLang="zh-CN" dirty="0">
                <a:hlinkClick r:id="rId2"/>
              </a:rPr>
              <a:t>https://hub.docker.com/</a:t>
            </a:r>
            <a:endParaRPr kumimoji="1" lang="en-US" altLang="zh-CN" dirty="0"/>
          </a:p>
          <a:p>
            <a:r>
              <a:rPr kumimoji="1" lang="en-US" altLang="zh-CN" dirty="0"/>
              <a:t>Good</a:t>
            </a:r>
            <a:r>
              <a:rPr kumimoji="1" lang="zh-CN" altLang="en-US" dirty="0"/>
              <a:t> </a:t>
            </a:r>
            <a:r>
              <a:rPr kumimoji="1" lang="en-US" altLang="zh-CN" dirty="0"/>
              <a:t>integration</a:t>
            </a:r>
            <a:r>
              <a:rPr kumimoji="1" lang="zh-CN" altLang="en-US" dirty="0"/>
              <a:t> </a:t>
            </a:r>
            <a:r>
              <a:rPr kumimoji="1" lang="en-US" altLang="zh-CN" dirty="0"/>
              <a:t>with</a:t>
            </a:r>
            <a:r>
              <a:rPr kumimoji="1" lang="zh-CN" altLang="en-US" dirty="0"/>
              <a:t> </a:t>
            </a:r>
            <a:r>
              <a:rPr kumimoji="1" lang="en-US" altLang="zh-CN" dirty="0" err="1"/>
              <a:t>VSCode</a:t>
            </a:r>
            <a:endParaRPr kumimoji="1" lang="en-US" altLang="zh-CN" dirty="0"/>
          </a:p>
          <a:p>
            <a:pPr lvl="1"/>
            <a:r>
              <a:rPr kumimoji="1" lang="en-US" altLang="zh-CN" dirty="0"/>
              <a:t>You</a:t>
            </a:r>
            <a:r>
              <a:rPr kumimoji="1" lang="zh-CN" altLang="en-US" dirty="0"/>
              <a:t> </a:t>
            </a:r>
            <a:r>
              <a:rPr kumimoji="1" lang="en-US" altLang="zh-CN" dirty="0"/>
              <a:t>can</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remote</a:t>
            </a:r>
            <a:r>
              <a:rPr kumimoji="1" lang="zh-CN" altLang="en-US" dirty="0"/>
              <a:t> </a:t>
            </a:r>
            <a:r>
              <a:rPr kumimoji="1" lang="en-US" altLang="zh-CN" dirty="0"/>
              <a:t>development</a:t>
            </a:r>
            <a:r>
              <a:rPr kumimoji="1" lang="zh-CN" altLang="en-US" dirty="0"/>
              <a:t> </a:t>
            </a:r>
            <a:r>
              <a:rPr kumimoji="1" lang="en-US" altLang="zh-CN" dirty="0"/>
              <a:t>environment</a:t>
            </a:r>
            <a:r>
              <a:rPr kumimoji="1" lang="zh-CN" altLang="en-US" dirty="0"/>
              <a:t> </a:t>
            </a:r>
            <a:r>
              <a:rPr kumimoji="1" lang="en-US" altLang="zh-CN" dirty="0"/>
              <a:t>(like</a:t>
            </a:r>
            <a:r>
              <a:rPr kumimoji="1" lang="zh-CN" altLang="en-US" dirty="0"/>
              <a:t> </a:t>
            </a:r>
            <a:r>
              <a:rPr kumimoji="1" lang="en-US" altLang="zh-CN" dirty="0"/>
              <a:t>the</a:t>
            </a:r>
            <a:r>
              <a:rPr kumimoji="1" lang="zh-CN" altLang="en-US" dirty="0"/>
              <a:t> </a:t>
            </a:r>
            <a:r>
              <a:rPr kumimoji="1" lang="en-US" altLang="zh-CN" dirty="0"/>
              <a:t>one</a:t>
            </a:r>
            <a:r>
              <a:rPr kumimoji="1" lang="zh-CN" altLang="en-US" dirty="0"/>
              <a:t> </a:t>
            </a:r>
            <a:r>
              <a:rPr kumimoji="1" lang="en-US" altLang="zh-CN" dirty="0"/>
              <a:t>you</a:t>
            </a:r>
            <a:r>
              <a:rPr kumimoji="1" lang="zh-CN" altLang="en-US" dirty="0"/>
              <a:t> </a:t>
            </a:r>
            <a:r>
              <a:rPr kumimoji="1" lang="en-US" altLang="zh-CN" dirty="0"/>
              <a:t>use</a:t>
            </a:r>
            <a:r>
              <a:rPr kumimoji="1" lang="zh-CN" altLang="en-US" dirty="0"/>
              <a:t> </a:t>
            </a:r>
            <a:r>
              <a:rPr kumimoji="1" lang="en-US" altLang="zh-CN" dirty="0"/>
              <a:t>with</a:t>
            </a:r>
            <a:r>
              <a:rPr kumimoji="1" lang="zh-CN" altLang="en-US" dirty="0"/>
              <a:t> </a:t>
            </a:r>
            <a:r>
              <a:rPr kumimoji="1" lang="en-US" altLang="zh-CN" dirty="0"/>
              <a:t>raspberry</a:t>
            </a:r>
            <a:r>
              <a:rPr kumimoji="1" lang="zh-CN" altLang="en-US" dirty="0"/>
              <a:t> </a:t>
            </a:r>
            <a:r>
              <a:rPr kumimoji="1" lang="en-US" altLang="zh-CN" dirty="0"/>
              <a:t>Pi)</a:t>
            </a:r>
            <a:r>
              <a:rPr kumimoji="1" lang="zh-CN" altLang="en-US" dirty="0"/>
              <a:t> </a:t>
            </a:r>
            <a:r>
              <a:rPr kumimoji="1" lang="en-US" altLang="zh-CN" dirty="0"/>
              <a:t>to</a:t>
            </a:r>
            <a:r>
              <a:rPr kumimoji="1" lang="zh-CN" altLang="en-US" dirty="0"/>
              <a:t> </a:t>
            </a:r>
            <a:r>
              <a:rPr kumimoji="1" lang="en-US" altLang="zh-CN" dirty="0"/>
              <a:t>access</a:t>
            </a:r>
            <a:r>
              <a:rPr kumimoji="1" lang="zh-CN" altLang="en-US" dirty="0"/>
              <a:t> </a:t>
            </a:r>
            <a:r>
              <a:rPr kumimoji="1" lang="en-US" altLang="zh-CN" dirty="0"/>
              <a:t>the</a:t>
            </a:r>
            <a:r>
              <a:rPr kumimoji="1" lang="zh-CN" altLang="en-US" dirty="0"/>
              <a:t> </a:t>
            </a:r>
            <a:r>
              <a:rPr kumimoji="1" lang="en-US" altLang="zh-CN" dirty="0"/>
              <a:t>docker</a:t>
            </a:r>
          </a:p>
          <a:p>
            <a:r>
              <a:rPr kumimoji="1" lang="en-US" altLang="zh-CN" dirty="0"/>
              <a:t>Then</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easily</a:t>
            </a:r>
            <a:r>
              <a:rPr kumimoji="1" lang="zh-CN" altLang="en-US" dirty="0"/>
              <a:t> </a:t>
            </a:r>
            <a:r>
              <a:rPr kumimoji="1" lang="en-US" altLang="zh-CN" dirty="0"/>
              <a:t>migrate</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server</a:t>
            </a:r>
            <a:r>
              <a:rPr kumimoji="1" lang="zh-CN" altLang="en-US" dirty="0"/>
              <a:t> </a:t>
            </a:r>
            <a:r>
              <a:rPr kumimoji="1" lang="en-US" altLang="zh-CN" dirty="0"/>
              <a:t>cluster</a:t>
            </a:r>
            <a:endParaRPr kumimoji="1" lang="zh-CN" altLang="en-US" dirty="0"/>
          </a:p>
        </p:txBody>
      </p:sp>
    </p:spTree>
    <p:extLst>
      <p:ext uri="{BB962C8B-B14F-4D97-AF65-F5344CB8AC3E}">
        <p14:creationId xmlns:p14="http://schemas.microsoft.com/office/powerpoint/2010/main" val="290770885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E5B68-2374-9845-8979-437ABE076A86}"/>
              </a:ext>
            </a:extLst>
          </p:cNvPr>
          <p:cNvSpPr>
            <a:spLocks noGrp="1"/>
          </p:cNvSpPr>
          <p:nvPr>
            <p:ph type="title"/>
          </p:nvPr>
        </p:nvSpPr>
        <p:spPr/>
        <p:txBody>
          <a:bodyPr/>
          <a:lstStyle/>
          <a:p>
            <a:r>
              <a:rPr kumimoji="1" lang="en-US" altLang="zh-CN" dirty="0"/>
              <a:t>Sample</a:t>
            </a:r>
            <a:r>
              <a:rPr kumimoji="1" lang="zh-CN" altLang="en-US" dirty="0"/>
              <a:t> </a:t>
            </a:r>
            <a:r>
              <a:rPr kumimoji="1" lang="en-US" altLang="zh-CN" dirty="0"/>
              <a:t>commands</a:t>
            </a:r>
            <a:endParaRPr kumimoji="1" lang="zh-CN" altLang="en-US" dirty="0"/>
          </a:p>
        </p:txBody>
      </p:sp>
      <p:sp>
        <p:nvSpPr>
          <p:cNvPr id="3" name="内容占位符 2">
            <a:extLst>
              <a:ext uri="{FF2B5EF4-FFF2-40B4-BE49-F238E27FC236}">
                <a16:creationId xmlns:a16="http://schemas.microsoft.com/office/drawing/2014/main" id="{2793BD7E-17E3-814A-83B1-DD9C984BB37D}"/>
              </a:ext>
            </a:extLst>
          </p:cNvPr>
          <p:cNvSpPr>
            <a:spLocks noGrp="1"/>
          </p:cNvSpPr>
          <p:nvPr>
            <p:ph idx="1"/>
          </p:nvPr>
        </p:nvSpPr>
        <p:spPr/>
        <p:txBody>
          <a:bodyPr/>
          <a:lstStyle/>
          <a:p>
            <a:r>
              <a:rPr lang="en-US" altLang="zh-CN" dirty="0">
                <a:latin typeface="Prestige Elite Std" panose="02060509020206020304" pitchFamily="49" charset="0"/>
              </a:rPr>
              <a:t>docker run -it --name </a:t>
            </a:r>
            <a:r>
              <a:rPr lang="en-US" altLang="zh-CN" dirty="0" err="1">
                <a:latin typeface="Prestige Elite Std" panose="02060509020206020304" pitchFamily="49" charset="0"/>
              </a:rPr>
              <a:t>course_demo</a:t>
            </a:r>
            <a:r>
              <a:rPr lang="en-US" altLang="zh-CN" dirty="0">
                <a:latin typeface="Prestige Elite Std" panose="02060509020206020304" pitchFamily="49" charset="0"/>
              </a:rPr>
              <a:t> -v "/Users/</a:t>
            </a:r>
            <a:r>
              <a:rPr lang="en-US" altLang="zh-CN" dirty="0" err="1">
                <a:latin typeface="Prestige Elite Std" panose="02060509020206020304" pitchFamily="49" charset="0"/>
              </a:rPr>
              <a:t>xuw</a:t>
            </a:r>
            <a:r>
              <a:rPr lang="en-US" altLang="zh-CN" dirty="0">
                <a:latin typeface="Prestige Elite Std" panose="02060509020206020304" pitchFamily="49" charset="0"/>
              </a:rPr>
              <a:t>/docker/</a:t>
            </a:r>
            <a:r>
              <a:rPr lang="en-US" altLang="zh-CN" dirty="0" err="1">
                <a:latin typeface="Prestige Elite Std" panose="02060509020206020304" pitchFamily="49" charset="0"/>
              </a:rPr>
              <a:t>course_demo</a:t>
            </a:r>
            <a:r>
              <a:rPr lang="en-US" altLang="zh-CN" dirty="0">
                <a:latin typeface="Prestige Elite Std" panose="02060509020206020304" pitchFamily="49" charset="0"/>
              </a:rPr>
              <a:t>/:/home/ubuntu" ubuntu20-dev</a:t>
            </a:r>
          </a:p>
          <a:p>
            <a:endParaRPr lang="en-US" altLang="zh-CN" dirty="0">
              <a:latin typeface="Prestige Elite Std" panose="02060509020206020304" pitchFamily="49" charset="0"/>
            </a:endParaRPr>
          </a:p>
          <a:p>
            <a:r>
              <a:rPr lang="en-US" altLang="zh-CN" dirty="0">
                <a:latin typeface="Prestige Elite Std" panose="02060509020206020304" pitchFamily="49" charset="0"/>
              </a:rPr>
              <a:t>docker</a:t>
            </a:r>
            <a:r>
              <a:rPr lang="zh-CN" altLang="en-US" dirty="0">
                <a:latin typeface="Prestige Elite Std" panose="02060509020206020304" pitchFamily="49" charset="0"/>
              </a:rPr>
              <a:t> </a:t>
            </a:r>
            <a:r>
              <a:rPr lang="en-US" altLang="zh-CN" dirty="0">
                <a:latin typeface="Prestige Elite Std" panose="02060509020206020304" pitchFamily="49" charset="0"/>
              </a:rPr>
              <a:t>start</a:t>
            </a:r>
            <a:r>
              <a:rPr lang="zh-CN" altLang="en-US" dirty="0">
                <a:latin typeface="Prestige Elite Std" panose="02060509020206020304" pitchFamily="49" charset="0"/>
              </a:rPr>
              <a:t> </a:t>
            </a:r>
            <a:r>
              <a:rPr lang="en-US" altLang="zh-CN" dirty="0" err="1">
                <a:latin typeface="Prestige Elite Std" panose="02060509020206020304" pitchFamily="49" charset="0"/>
              </a:rPr>
              <a:t>course_demo</a:t>
            </a:r>
            <a:endParaRPr lang="en-US" altLang="zh-CN" dirty="0">
              <a:latin typeface="Prestige Elite Std" panose="02060509020206020304" pitchFamily="49" charset="0"/>
            </a:endParaRPr>
          </a:p>
          <a:p>
            <a:r>
              <a:rPr lang="en-US" altLang="zh-CN" dirty="0">
                <a:latin typeface="Prestige Elite Std" panose="02060509020206020304" pitchFamily="49" charset="0"/>
              </a:rPr>
              <a:t>docker attach </a:t>
            </a:r>
            <a:r>
              <a:rPr lang="en-US" altLang="zh-CN" dirty="0" err="1">
                <a:latin typeface="Prestige Elite Std" panose="02060509020206020304" pitchFamily="49" charset="0"/>
              </a:rPr>
              <a:t>course_demo</a:t>
            </a:r>
            <a:endParaRPr lang="en-US" altLang="zh-CN" dirty="0">
              <a:latin typeface="Prestige Elite Std" panose="02060509020206020304" pitchFamily="49" charset="0"/>
            </a:endParaRPr>
          </a:p>
          <a:p>
            <a:endParaRPr lang="en-US" altLang="zh-CN" dirty="0">
              <a:latin typeface="Prestige Elite Std" panose="02060509020206020304" pitchFamily="49" charset="0"/>
            </a:endParaRPr>
          </a:p>
          <a:p>
            <a:r>
              <a:rPr lang="en-US" altLang="zh-CN" dirty="0">
                <a:latin typeface="Prestige Elite Std" panose="02060509020206020304" pitchFamily="49" charset="0"/>
              </a:rPr>
              <a:t>docker commit </a:t>
            </a:r>
            <a:r>
              <a:rPr lang="en-US" altLang="zh-CN" dirty="0" err="1">
                <a:latin typeface="Prestige Elite Std" panose="02060509020206020304" pitchFamily="49" charset="0"/>
              </a:rPr>
              <a:t>course_demo</a:t>
            </a:r>
            <a:r>
              <a:rPr lang="en-US" altLang="zh-CN" dirty="0">
                <a:latin typeface="Prestige Elite Std" panose="02060509020206020304" pitchFamily="49" charset="0"/>
              </a:rPr>
              <a:t> </a:t>
            </a:r>
            <a:r>
              <a:rPr lang="en-US" altLang="zh-CN" dirty="0" err="1">
                <a:latin typeface="Prestige Elite Std" panose="02060509020206020304" pitchFamily="49" charset="0"/>
              </a:rPr>
              <a:t>course_demo</a:t>
            </a:r>
            <a:endParaRPr lang="en-US" altLang="zh-CN" dirty="0">
              <a:latin typeface="Prestige Elite Std" panose="02060509020206020304" pitchFamily="49" charset="0"/>
            </a:endParaRPr>
          </a:p>
          <a:p>
            <a:r>
              <a:rPr lang="en-US" altLang="zh-CN" dirty="0">
                <a:latin typeface="Prestige Elite Std" panose="02060509020206020304" pitchFamily="49" charset="0"/>
              </a:rPr>
              <a:t>docker</a:t>
            </a:r>
            <a:r>
              <a:rPr lang="zh-CN" altLang="en-US" dirty="0">
                <a:latin typeface="Prestige Elite Std" panose="02060509020206020304" pitchFamily="49" charset="0"/>
              </a:rPr>
              <a:t> </a:t>
            </a:r>
            <a:r>
              <a:rPr lang="en-US" altLang="zh-CN" dirty="0">
                <a:latin typeface="Prestige Elite Std" panose="02060509020206020304" pitchFamily="49" charset="0"/>
              </a:rPr>
              <a:t>images</a:t>
            </a:r>
          </a:p>
          <a:p>
            <a:endParaRPr lang="en-US" altLang="zh-CN" dirty="0"/>
          </a:p>
          <a:p>
            <a:endParaRPr kumimoji="1" lang="zh-CN" altLang="en-US" dirty="0"/>
          </a:p>
        </p:txBody>
      </p:sp>
    </p:spTree>
    <p:extLst>
      <p:ext uri="{BB962C8B-B14F-4D97-AF65-F5344CB8AC3E}">
        <p14:creationId xmlns:p14="http://schemas.microsoft.com/office/powerpoint/2010/main" val="3932195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C8CFC1-95DF-0640-B0DE-AF7E23368C2C}"/>
              </a:ext>
            </a:extLst>
          </p:cNvPr>
          <p:cNvSpPr>
            <a:spLocks noGrp="1"/>
          </p:cNvSpPr>
          <p:nvPr>
            <p:ph type="title"/>
          </p:nvPr>
        </p:nvSpPr>
        <p:spPr/>
        <p:txBody>
          <a:bodyPr>
            <a:normAutofit fontScale="90000"/>
          </a:bodyPr>
          <a:lstStyle/>
          <a:p>
            <a:r>
              <a:rPr kumimoji="1" lang="en-US" altLang="zh-CN" dirty="0"/>
              <a:t>Summary:</a:t>
            </a:r>
            <a:r>
              <a:rPr kumimoji="1" lang="zh-CN" altLang="en-US" dirty="0"/>
              <a:t> </a:t>
            </a:r>
            <a:r>
              <a:rPr kumimoji="1" lang="en-US" altLang="zh-CN" dirty="0"/>
              <a:t>Challenge</a:t>
            </a:r>
            <a:r>
              <a:rPr kumimoji="1" lang="zh-CN" altLang="en-US" dirty="0"/>
              <a:t> </a:t>
            </a:r>
            <a:r>
              <a:rPr kumimoji="1" lang="en-US" altLang="zh-CN" dirty="0"/>
              <a:t>for</a:t>
            </a:r>
            <a:r>
              <a:rPr kumimoji="1" lang="zh-CN" altLang="en-US" dirty="0"/>
              <a:t> </a:t>
            </a:r>
            <a:r>
              <a:rPr kumimoji="1" lang="en-US" altLang="zh-CN" dirty="0"/>
              <a:t>system</a:t>
            </a:r>
            <a:r>
              <a:rPr kumimoji="1" lang="zh-CN" altLang="en-US" dirty="0"/>
              <a:t> </a:t>
            </a:r>
            <a:r>
              <a:rPr kumimoji="1" lang="en-US" altLang="zh-CN" dirty="0"/>
              <a:t>tools</a:t>
            </a:r>
            <a:endParaRPr kumimoji="1" lang="zh-CN" altLang="en-US" dirty="0"/>
          </a:p>
        </p:txBody>
      </p:sp>
      <p:sp>
        <p:nvSpPr>
          <p:cNvPr id="3" name="内容占位符 2">
            <a:extLst>
              <a:ext uri="{FF2B5EF4-FFF2-40B4-BE49-F238E27FC236}">
                <a16:creationId xmlns:a16="http://schemas.microsoft.com/office/drawing/2014/main" id="{06A2B77F-04A3-374A-9362-04792119A50F}"/>
              </a:ext>
            </a:extLst>
          </p:cNvPr>
          <p:cNvSpPr>
            <a:spLocks noGrp="1"/>
          </p:cNvSpPr>
          <p:nvPr>
            <p:ph idx="1"/>
          </p:nvPr>
        </p:nvSpPr>
        <p:spPr>
          <a:xfrm>
            <a:off x="609600" y="914400"/>
            <a:ext cx="8229600" cy="5486400"/>
          </a:xfrm>
        </p:spPr>
        <p:txBody>
          <a:bodyPr>
            <a:normAutofit lnSpcReduction="10000"/>
          </a:bodyPr>
          <a:lstStyle/>
          <a:p>
            <a:r>
              <a:rPr kumimoji="1" lang="en-US" altLang="zh-CN" dirty="0"/>
              <a:t>Highly</a:t>
            </a:r>
            <a:r>
              <a:rPr kumimoji="1" lang="zh-CN" altLang="en-US" dirty="0"/>
              <a:t> </a:t>
            </a:r>
            <a:r>
              <a:rPr kumimoji="1" lang="en-US" altLang="zh-CN" dirty="0"/>
              <a:t>fragmented</a:t>
            </a:r>
            <a:r>
              <a:rPr kumimoji="1" lang="zh-CN" altLang="en-US" dirty="0"/>
              <a:t> </a:t>
            </a:r>
            <a:endParaRPr kumimoji="1" lang="en-US" altLang="zh-CN" dirty="0"/>
          </a:p>
          <a:p>
            <a:pPr lvl="1"/>
            <a:r>
              <a:rPr kumimoji="1" lang="en-US" altLang="zh-CN" dirty="0"/>
              <a:t>Basically</a:t>
            </a:r>
            <a:r>
              <a:rPr kumimoji="1"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one</a:t>
            </a:r>
            <a:r>
              <a:rPr kumimoji="1" lang="zh-CN" altLang="en-US" dirty="0"/>
              <a:t> </a:t>
            </a:r>
            <a:r>
              <a:rPr kumimoji="1" lang="en-US" altLang="zh-CN" dirty="0"/>
              <a:t>method</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thing</a:t>
            </a:r>
          </a:p>
          <a:p>
            <a:pPr lvl="1"/>
            <a:r>
              <a:rPr kumimoji="1" lang="en-US" altLang="zh-CN" dirty="0"/>
              <a:t>Unfortunately,</a:t>
            </a:r>
            <a:r>
              <a:rPr kumimoji="1" lang="zh-CN" altLang="en-US" dirty="0"/>
              <a:t> </a:t>
            </a:r>
            <a:r>
              <a:rPr kumimoji="1" lang="en-US" altLang="zh-CN" dirty="0"/>
              <a:t>many</a:t>
            </a:r>
            <a:r>
              <a:rPr kumimoji="1" lang="zh-CN" altLang="en-US" dirty="0"/>
              <a:t> </a:t>
            </a:r>
            <a:r>
              <a:rPr kumimoji="1" lang="en-US" altLang="zh-CN" dirty="0"/>
              <a:t>different</a:t>
            </a:r>
            <a:r>
              <a:rPr kumimoji="1" lang="zh-CN" altLang="en-US" dirty="0"/>
              <a:t> </a:t>
            </a:r>
            <a:r>
              <a:rPr kumimoji="1" lang="en-US" altLang="zh-CN" dirty="0"/>
              <a:t>tools</a:t>
            </a:r>
            <a:r>
              <a:rPr kumimoji="1" lang="zh-CN" altLang="en-US" dirty="0"/>
              <a:t> </a:t>
            </a:r>
            <a:r>
              <a:rPr kumimoji="1" lang="en-US" altLang="zh-CN" dirty="0"/>
              <a:t>over</a:t>
            </a:r>
            <a:r>
              <a:rPr kumimoji="1" lang="zh-CN" altLang="en-US" dirty="0"/>
              <a:t> </a:t>
            </a:r>
            <a:r>
              <a:rPr kumimoji="1" lang="en-US" altLang="zh-CN" dirty="0"/>
              <a:t>the</a:t>
            </a:r>
            <a:r>
              <a:rPr kumimoji="1" lang="zh-CN" altLang="en-US" dirty="0"/>
              <a:t> </a:t>
            </a:r>
            <a:r>
              <a:rPr kumimoji="1" lang="en-US" altLang="zh-CN" dirty="0"/>
              <a:t>past</a:t>
            </a:r>
            <a:r>
              <a:rPr kumimoji="1" lang="zh-CN" altLang="en-US" dirty="0"/>
              <a:t> </a:t>
            </a:r>
            <a:r>
              <a:rPr kumimoji="1" lang="en-US" altLang="zh-CN" dirty="0"/>
              <a:t>years</a:t>
            </a:r>
          </a:p>
          <a:p>
            <a:r>
              <a:rPr kumimoji="1" lang="en-US" altLang="zh-CN" dirty="0"/>
              <a:t>Choose</a:t>
            </a:r>
            <a:r>
              <a:rPr kumimoji="1" lang="zh-CN" altLang="en-US" dirty="0"/>
              <a:t> </a:t>
            </a:r>
            <a:r>
              <a:rPr kumimoji="1" lang="en-US" altLang="zh-CN" dirty="0"/>
              <a:t>one</a:t>
            </a:r>
            <a:r>
              <a:rPr kumimoji="1" lang="zh-CN" altLang="en-US" dirty="0"/>
              <a:t> </a:t>
            </a:r>
            <a:r>
              <a:rPr kumimoji="1" lang="en-US" altLang="zh-CN" dirty="0"/>
              <a:t>tool,</a:t>
            </a:r>
            <a:r>
              <a:rPr kumimoji="1" lang="zh-CN" altLang="en-US" dirty="0"/>
              <a:t> </a:t>
            </a:r>
            <a:r>
              <a:rPr kumimoji="1" lang="en-US" altLang="zh-CN" dirty="0"/>
              <a:t>and</a:t>
            </a:r>
            <a:r>
              <a:rPr kumimoji="1" lang="zh-CN" altLang="en-US" dirty="0"/>
              <a:t> </a:t>
            </a:r>
            <a:r>
              <a:rPr kumimoji="1" lang="en-US" altLang="zh-CN" dirty="0"/>
              <a:t>stick</a:t>
            </a:r>
            <a:r>
              <a:rPr kumimoji="1" lang="zh-CN" altLang="en-US" dirty="0"/>
              <a:t> </a:t>
            </a:r>
            <a:r>
              <a:rPr kumimoji="1" lang="en-US" altLang="zh-CN" dirty="0"/>
              <a:t>with</a:t>
            </a:r>
            <a:r>
              <a:rPr kumimoji="1" lang="zh-CN" altLang="en-US" dirty="0"/>
              <a:t> </a:t>
            </a:r>
            <a:r>
              <a:rPr kumimoji="1" lang="en-US" altLang="zh-CN" dirty="0"/>
              <a:t>it</a:t>
            </a:r>
          </a:p>
          <a:p>
            <a:pPr lvl="1"/>
            <a:r>
              <a:rPr kumimoji="1" lang="en-US" altLang="zh-CN" dirty="0"/>
              <a:t>Get</a:t>
            </a:r>
            <a:r>
              <a:rPr kumimoji="1" lang="zh-CN" altLang="en-US" dirty="0"/>
              <a:t> </a:t>
            </a:r>
            <a:r>
              <a:rPr kumimoji="1" lang="en-US" altLang="zh-CN" dirty="0"/>
              <a:t>familiar,</a:t>
            </a:r>
            <a:r>
              <a:rPr kumimoji="1" lang="zh-CN" altLang="en-US" dirty="0"/>
              <a:t> </a:t>
            </a:r>
            <a:r>
              <a:rPr kumimoji="1" lang="en-US" altLang="zh-CN" dirty="0"/>
              <a:t>and</a:t>
            </a:r>
            <a:r>
              <a:rPr kumimoji="1" lang="zh-CN" altLang="en-US" dirty="0"/>
              <a:t> </a:t>
            </a:r>
            <a:r>
              <a:rPr kumimoji="1" lang="en-US" altLang="zh-CN" dirty="0"/>
              <a:t>it</a:t>
            </a:r>
            <a:r>
              <a:rPr kumimoji="1" lang="zh-CN" altLang="en-US" dirty="0"/>
              <a:t> </a:t>
            </a:r>
            <a:r>
              <a:rPr kumimoji="1" lang="en-US" altLang="zh-CN" dirty="0"/>
              <a:t>will</a:t>
            </a:r>
            <a:r>
              <a:rPr kumimoji="1" lang="zh-CN" altLang="en-US" dirty="0"/>
              <a:t> </a:t>
            </a:r>
            <a:r>
              <a:rPr kumimoji="1" lang="en-US" altLang="zh-CN" dirty="0"/>
              <a:t>become</a:t>
            </a:r>
            <a:r>
              <a:rPr kumimoji="1" lang="zh-CN" altLang="en-US" dirty="0"/>
              <a:t> </a:t>
            </a:r>
            <a:r>
              <a:rPr kumimoji="1" lang="en-US" altLang="zh-CN" dirty="0"/>
              <a:t>a</a:t>
            </a:r>
            <a:r>
              <a:rPr kumimoji="1" lang="zh-CN" altLang="en-US" dirty="0"/>
              <a:t> </a:t>
            </a:r>
            <a:r>
              <a:rPr kumimoji="1" lang="en-US" altLang="zh-CN" dirty="0"/>
              <a:t>natural</a:t>
            </a:r>
            <a:r>
              <a:rPr kumimoji="1" lang="zh-CN" altLang="en-US" dirty="0"/>
              <a:t> </a:t>
            </a:r>
            <a:r>
              <a:rPr kumimoji="1" lang="en-US" altLang="zh-CN" dirty="0"/>
              <a:t>instinct</a:t>
            </a:r>
          </a:p>
          <a:p>
            <a:pPr lvl="1"/>
            <a:r>
              <a:rPr kumimoji="1" lang="en-US" altLang="zh-CN" dirty="0"/>
              <a:t>Not</a:t>
            </a:r>
            <a:r>
              <a:rPr kumimoji="1" lang="zh-CN" altLang="en-US" dirty="0"/>
              <a:t> </a:t>
            </a:r>
            <a:r>
              <a:rPr kumimoji="1" lang="en-US" altLang="zh-CN" dirty="0"/>
              <a:t>necessarily</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clever</a:t>
            </a:r>
            <a:r>
              <a:rPr kumimoji="1" lang="zh-CN" altLang="en-US" dirty="0"/>
              <a:t> </a:t>
            </a:r>
            <a:r>
              <a:rPr kumimoji="1" lang="en-US" altLang="zh-CN" dirty="0"/>
              <a:t>way,</a:t>
            </a:r>
            <a:r>
              <a:rPr kumimoji="1" lang="zh-CN" altLang="en-US" dirty="0"/>
              <a:t> </a:t>
            </a:r>
            <a:r>
              <a:rPr kumimoji="1" lang="en-US" altLang="zh-CN" dirty="0"/>
              <a:t>but</a:t>
            </a:r>
            <a:r>
              <a:rPr kumimoji="1" lang="zh-CN" altLang="en-US" dirty="0"/>
              <a:t> </a:t>
            </a:r>
            <a:r>
              <a:rPr kumimoji="1" lang="en-US" altLang="zh-CN" dirty="0"/>
              <a:t>the</a:t>
            </a:r>
            <a:r>
              <a:rPr kumimoji="1" lang="zh-CN" altLang="en-US" dirty="0"/>
              <a:t> </a:t>
            </a:r>
            <a:r>
              <a:rPr kumimoji="1" lang="en-US" altLang="zh-CN" dirty="0"/>
              <a:t>way</a:t>
            </a:r>
            <a:r>
              <a:rPr kumimoji="1" lang="zh-CN" altLang="en-US" dirty="0"/>
              <a:t> </a:t>
            </a:r>
            <a:r>
              <a:rPr kumimoji="1" lang="en-US" altLang="zh-CN" dirty="0"/>
              <a:t>you</a:t>
            </a:r>
            <a:r>
              <a:rPr kumimoji="1" lang="zh-CN" altLang="en-US" dirty="0"/>
              <a:t> </a:t>
            </a:r>
            <a:r>
              <a:rPr kumimoji="1" lang="en-US" altLang="zh-CN" dirty="0"/>
              <a:t>like</a:t>
            </a:r>
          </a:p>
          <a:p>
            <a:r>
              <a:rPr kumimoji="1" lang="en-US" altLang="zh-CN" dirty="0"/>
              <a:t>NOT</a:t>
            </a:r>
            <a:r>
              <a:rPr kumimoji="1" lang="zh-CN" altLang="en-US" dirty="0"/>
              <a:t> </a:t>
            </a:r>
            <a:r>
              <a:rPr kumimoji="1" lang="en-US" altLang="zh-CN" dirty="0"/>
              <a:t>having</a:t>
            </a:r>
            <a:r>
              <a:rPr kumimoji="1" lang="zh-CN" altLang="en-US" dirty="0"/>
              <a:t> </a:t>
            </a:r>
            <a:r>
              <a:rPr kumimoji="1" lang="en-US" altLang="zh-CN" dirty="0"/>
              <a:t>to</a:t>
            </a:r>
            <a:r>
              <a:rPr kumimoji="1" lang="zh-CN" altLang="en-US" dirty="0"/>
              <a:t> </a:t>
            </a:r>
            <a:r>
              <a:rPr kumimoji="1" lang="en-US" altLang="zh-CN" dirty="0"/>
              <a:t>master</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them</a:t>
            </a:r>
          </a:p>
          <a:p>
            <a:pPr lvl="1"/>
            <a:r>
              <a:rPr kumimoji="1" lang="en-US" altLang="zh-CN" dirty="0"/>
              <a:t>Know</a:t>
            </a:r>
            <a:r>
              <a:rPr kumimoji="1" lang="zh-CN" altLang="en-US" dirty="0"/>
              <a:t> </a:t>
            </a:r>
            <a:r>
              <a:rPr kumimoji="1" lang="en-US" altLang="zh-CN" dirty="0"/>
              <a:t>these</a:t>
            </a:r>
            <a:r>
              <a:rPr kumimoji="1" lang="zh-CN" altLang="en-US" dirty="0"/>
              <a:t> </a:t>
            </a:r>
            <a:r>
              <a:rPr kumimoji="1" lang="en-US" altLang="zh-CN" dirty="0"/>
              <a:t>tools</a:t>
            </a:r>
            <a:r>
              <a:rPr kumimoji="1" lang="zh-CN" altLang="en-US" dirty="0"/>
              <a:t> </a:t>
            </a:r>
            <a:r>
              <a:rPr kumimoji="1" lang="en-US" altLang="zh-CN" dirty="0"/>
              <a:t>exists,</a:t>
            </a:r>
            <a:r>
              <a:rPr kumimoji="1" lang="zh-CN" altLang="en-US" dirty="0"/>
              <a:t> </a:t>
            </a:r>
            <a:r>
              <a:rPr kumimoji="1" lang="en-US" altLang="zh-CN" dirty="0"/>
              <a:t>know</a:t>
            </a:r>
            <a:r>
              <a:rPr kumimoji="1" lang="zh-CN" altLang="en-US" dirty="0"/>
              <a:t> </a:t>
            </a:r>
            <a:r>
              <a:rPr kumimoji="1" lang="en-US" altLang="zh-CN" dirty="0"/>
              <a:t>the</a:t>
            </a:r>
            <a:r>
              <a:rPr kumimoji="1" lang="zh-CN" altLang="en-US" dirty="0"/>
              <a:t> </a:t>
            </a:r>
            <a:r>
              <a:rPr kumimoji="1" lang="en-US" altLang="zh-CN" dirty="0"/>
              <a:t>logics</a:t>
            </a:r>
            <a:r>
              <a:rPr kumimoji="1" lang="zh-CN" altLang="en-US" dirty="0"/>
              <a:t> </a:t>
            </a:r>
            <a:r>
              <a:rPr kumimoji="1" lang="en-US" altLang="zh-CN" dirty="0"/>
              <a:t>behind</a:t>
            </a:r>
            <a:r>
              <a:rPr kumimoji="1" lang="zh-CN" altLang="en-US" dirty="0"/>
              <a:t> </a:t>
            </a:r>
            <a:r>
              <a:rPr kumimoji="1" lang="en-US" altLang="zh-CN" dirty="0"/>
              <a:t>them</a:t>
            </a:r>
          </a:p>
          <a:p>
            <a:pPr lvl="1"/>
            <a:r>
              <a:rPr kumimoji="1" lang="en-US" altLang="zh-CN" dirty="0"/>
              <a:t>Learn</a:t>
            </a:r>
            <a:r>
              <a:rPr kumimoji="1" lang="zh-CN" altLang="en-US" dirty="0"/>
              <a:t> </a:t>
            </a:r>
            <a:r>
              <a:rPr kumimoji="1" lang="en-US" altLang="zh-CN" dirty="0"/>
              <a:t>how</a:t>
            </a:r>
            <a:r>
              <a:rPr kumimoji="1" lang="zh-CN" altLang="en-US" dirty="0"/>
              <a:t> </a:t>
            </a:r>
            <a:r>
              <a:rPr kumimoji="1" lang="en-US" altLang="zh-CN" dirty="0"/>
              <a:t>read</a:t>
            </a:r>
            <a:r>
              <a:rPr kumimoji="1" lang="zh-CN" altLang="en-US" dirty="0"/>
              <a:t> </a:t>
            </a:r>
            <a:r>
              <a:rPr kumimoji="1" lang="en-US" altLang="zh-CN" dirty="0"/>
              <a:t>the</a:t>
            </a:r>
            <a:r>
              <a:rPr kumimoji="1" lang="zh-CN" altLang="en-US" dirty="0"/>
              <a:t> </a:t>
            </a:r>
            <a:r>
              <a:rPr kumimoji="1" lang="en-US" altLang="zh-CN" dirty="0"/>
              <a:t>documentation</a:t>
            </a:r>
          </a:p>
          <a:p>
            <a:pPr lvl="1"/>
            <a:r>
              <a:rPr kumimoji="1" lang="en-US" altLang="zh-CN" dirty="0"/>
              <a:t>NEW:</a:t>
            </a:r>
            <a:r>
              <a:rPr kumimoji="1" lang="zh-CN" altLang="en-US" dirty="0"/>
              <a:t> </a:t>
            </a:r>
            <a:r>
              <a:rPr kumimoji="1" lang="en-US" altLang="zh-CN" dirty="0"/>
              <a:t>know</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command</a:t>
            </a:r>
            <a:r>
              <a:rPr kumimoji="1" lang="zh-CN" altLang="en-US" dirty="0"/>
              <a:t> </a:t>
            </a:r>
            <a:r>
              <a:rPr kumimoji="1" lang="en-US" altLang="zh-CN" dirty="0"/>
              <a:t>that</a:t>
            </a:r>
            <a:r>
              <a:rPr kumimoji="1" lang="zh-CN" altLang="en-US" dirty="0"/>
              <a:t> </a:t>
            </a:r>
            <a:r>
              <a:rPr kumimoji="1" lang="en-US" altLang="zh-CN" dirty="0"/>
              <a:t>AI</a:t>
            </a:r>
            <a:r>
              <a:rPr kumimoji="1" lang="zh-CN" altLang="en-US" dirty="0"/>
              <a:t> </a:t>
            </a:r>
            <a:r>
              <a:rPr kumimoji="1" lang="en-US" altLang="zh-CN" dirty="0"/>
              <a:t>writes</a:t>
            </a:r>
            <a:r>
              <a:rPr kumimoji="1" lang="zh-CN" altLang="en-US" dirty="0"/>
              <a:t> </a:t>
            </a:r>
            <a:r>
              <a:rPr kumimoji="1" lang="en-US" altLang="zh-CN" dirty="0"/>
              <a:t>is</a:t>
            </a:r>
            <a:r>
              <a:rPr kumimoji="1" lang="zh-CN" altLang="en-US" dirty="0"/>
              <a:t> </a:t>
            </a:r>
            <a:r>
              <a:rPr kumimoji="1" lang="en-US" altLang="zh-CN" dirty="0"/>
              <a:t>ok</a:t>
            </a:r>
            <a:r>
              <a:rPr kumimoji="1" lang="zh-CN" altLang="en-US" dirty="0"/>
              <a:t> </a:t>
            </a:r>
            <a:r>
              <a:rPr kumimoji="1" lang="en-US" altLang="zh-CN" dirty="0"/>
              <a:t>or</a:t>
            </a:r>
            <a:r>
              <a:rPr kumimoji="1" lang="zh-CN" altLang="en-US" dirty="0"/>
              <a:t> </a:t>
            </a:r>
            <a:r>
              <a:rPr kumimoji="1" lang="en-US" altLang="zh-CN" dirty="0"/>
              <a:t>not</a:t>
            </a:r>
          </a:p>
          <a:p>
            <a:pPr lvl="1"/>
            <a:r>
              <a:rPr kumimoji="1" lang="en-US" altLang="zh-CN" dirty="0" err="1"/>
              <a:t>stackoverflow</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good</a:t>
            </a:r>
            <a:r>
              <a:rPr kumimoji="1" lang="zh-CN" altLang="en-US" dirty="0"/>
              <a:t> </a:t>
            </a:r>
            <a:r>
              <a:rPr kumimoji="1" lang="en-US" altLang="zh-CN" dirty="0"/>
              <a:t>place</a:t>
            </a:r>
            <a:r>
              <a:rPr kumimoji="1" lang="zh-CN" altLang="en-US" dirty="0"/>
              <a:t> </a:t>
            </a:r>
            <a:r>
              <a:rPr kumimoji="1" lang="en-US" altLang="zh-CN" dirty="0"/>
              <a:t>to</a:t>
            </a:r>
            <a:r>
              <a:rPr kumimoji="1" lang="zh-CN" altLang="en-US" dirty="0"/>
              <a:t> </a:t>
            </a:r>
            <a:r>
              <a:rPr kumimoji="1" lang="en-US" altLang="zh-CN" dirty="0"/>
              <a:t>check</a:t>
            </a:r>
          </a:p>
          <a:p>
            <a:pPr lvl="1"/>
            <a:r>
              <a:rPr kumimoji="1" lang="en-US" altLang="zh-CN" dirty="0"/>
              <a:t>Or</a:t>
            </a:r>
            <a:r>
              <a:rPr kumimoji="1" lang="zh-CN" altLang="en-US" dirty="0"/>
              <a:t> </a:t>
            </a:r>
            <a:r>
              <a:rPr kumimoji="1" lang="en-US" altLang="zh-CN" dirty="0"/>
              <a:t>ask</a:t>
            </a:r>
            <a:r>
              <a:rPr kumimoji="1" lang="zh-CN" altLang="en-US" dirty="0"/>
              <a:t> </a:t>
            </a:r>
            <a:r>
              <a:rPr kumimoji="1" lang="en-US" altLang="zh-CN" dirty="0"/>
              <a:t>the</a:t>
            </a:r>
            <a:r>
              <a:rPr kumimoji="1" lang="zh-CN" altLang="en-US" dirty="0"/>
              <a:t> </a:t>
            </a:r>
            <a:r>
              <a:rPr kumimoji="1" lang="en-US" altLang="zh-CN" dirty="0"/>
              <a:t>AI!</a:t>
            </a:r>
            <a:r>
              <a:rPr kumimoji="1" lang="zh-CN" altLang="en-US" dirty="0"/>
              <a:t> </a:t>
            </a:r>
            <a:endParaRPr kumimoji="1" lang="en-US" altLang="zh-CN" dirty="0"/>
          </a:p>
          <a:p>
            <a:r>
              <a:rPr kumimoji="1" lang="en-US" altLang="zh-CN" dirty="0"/>
              <a:t>Recommended</a:t>
            </a:r>
            <a:r>
              <a:rPr kumimoji="1" lang="zh-CN" altLang="en-US" dirty="0"/>
              <a:t> </a:t>
            </a:r>
            <a:r>
              <a:rPr kumimoji="1" lang="en-US" altLang="zh-CN" dirty="0"/>
              <a:t>reading</a:t>
            </a:r>
          </a:p>
          <a:p>
            <a:pPr lvl="1"/>
            <a:r>
              <a:rPr kumimoji="1" lang="en-US" altLang="zh-CN" dirty="0">
                <a:hlinkClick r:id="rId2"/>
              </a:rPr>
              <a:t>https://missing.csail.mit.edu/</a:t>
            </a:r>
            <a:r>
              <a:rPr kumimoji="1" lang="zh-CN" altLang="en-US" dirty="0"/>
              <a:t> </a:t>
            </a:r>
          </a:p>
        </p:txBody>
      </p:sp>
    </p:spTree>
    <p:extLst>
      <p:ext uri="{BB962C8B-B14F-4D97-AF65-F5344CB8AC3E}">
        <p14:creationId xmlns:p14="http://schemas.microsoft.com/office/powerpoint/2010/main" val="24645279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B7025-C8E1-285E-05D9-DA9A68B9BACE}"/>
              </a:ext>
            </a:extLst>
          </p:cNvPr>
          <p:cNvSpPr>
            <a:spLocks noGrp="1"/>
          </p:cNvSpPr>
          <p:nvPr>
            <p:ph type="title"/>
          </p:nvPr>
        </p:nvSpPr>
        <p:spPr/>
        <p:txBody>
          <a:bodyPr/>
          <a:lstStyle/>
          <a:p>
            <a:r>
              <a:rPr kumimoji="1" lang="en-US" altLang="zh-CN" dirty="0"/>
              <a:t>Jokes:</a:t>
            </a:r>
            <a:r>
              <a:rPr kumimoji="1" lang="zh-CN" altLang="en-US" dirty="0"/>
              <a:t> </a:t>
            </a:r>
            <a:r>
              <a:rPr kumimoji="1" lang="en-US" altLang="zh-CN" dirty="0"/>
              <a:t>If</a:t>
            </a:r>
            <a:r>
              <a:rPr kumimoji="1" lang="zh-CN" altLang="en-US" dirty="0"/>
              <a:t> </a:t>
            </a:r>
            <a:r>
              <a:rPr kumimoji="1" lang="en-US" altLang="zh-CN" dirty="0"/>
              <a:t>OSes</a:t>
            </a:r>
            <a:r>
              <a:rPr kumimoji="1" lang="zh-CN" altLang="en-US" dirty="0"/>
              <a:t> </a:t>
            </a:r>
            <a:r>
              <a:rPr kumimoji="1" lang="en-US" altLang="zh-CN" dirty="0"/>
              <a:t>are</a:t>
            </a:r>
            <a:r>
              <a:rPr kumimoji="1" lang="zh-CN" altLang="en-US" dirty="0"/>
              <a:t> </a:t>
            </a:r>
            <a:r>
              <a:rPr kumimoji="1" lang="en-US" altLang="zh-CN" dirty="0"/>
              <a:t>airlines</a:t>
            </a:r>
            <a:r>
              <a:rPr kumimoji="1" lang="zh-CN" altLang="en-US" dirty="0"/>
              <a:t> </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E7824802-B308-DEB0-C5C4-D9DF11604A59}"/>
              </a:ext>
            </a:extLst>
          </p:cNvPr>
          <p:cNvSpPr>
            <a:spLocks noGrp="1"/>
          </p:cNvSpPr>
          <p:nvPr>
            <p:ph idx="1"/>
          </p:nvPr>
        </p:nvSpPr>
        <p:spPr/>
        <p:txBody>
          <a:bodyPr>
            <a:normAutofit fontScale="92500" lnSpcReduction="10000"/>
          </a:bodyPr>
          <a:lstStyle/>
          <a:p>
            <a:r>
              <a:rPr lang="en-US" altLang="zh-CN" b="1" i="0" dirty="0">
                <a:solidFill>
                  <a:srgbClr val="FF0000"/>
                </a:solidFill>
                <a:effectLst/>
                <a:latin typeface="Helvetica Neue" panose="02000503000000020004" pitchFamily="2" charset="0"/>
              </a:rPr>
              <a:t>Windows Air </a:t>
            </a:r>
            <a:r>
              <a:rPr lang="en-US" altLang="zh-CN" b="0" i="0" dirty="0">
                <a:solidFill>
                  <a:srgbClr val="333333"/>
                </a:solidFill>
                <a:effectLst/>
                <a:latin typeface="Helvetica Neue" panose="02000503000000020004" pitchFamily="2" charset="0"/>
              </a:rPr>
              <a:t>The terminal is pretty and colorful, with friendly stewards, easy baggage check and boarding, and a smooth take-off. After about 10 minutes in the air, the plane explodes with no warning whatsoever.</a:t>
            </a:r>
          </a:p>
          <a:p>
            <a:endParaRPr lang="en-US" altLang="zh-CN" b="1" i="0" dirty="0">
              <a:solidFill>
                <a:srgbClr val="FF0000"/>
              </a:solidFill>
              <a:effectLst/>
              <a:latin typeface="Helvetica Neue" panose="02000503000000020004" pitchFamily="2" charset="0"/>
            </a:endParaRPr>
          </a:p>
          <a:p>
            <a:r>
              <a:rPr lang="en-US" altLang="zh-CN" b="1" i="0" dirty="0">
                <a:solidFill>
                  <a:srgbClr val="FF0000"/>
                </a:solidFill>
                <a:effectLst/>
                <a:latin typeface="Helvetica Neue" panose="02000503000000020004" pitchFamily="2" charset="0"/>
              </a:rPr>
              <a:t>Mac Airlines </a:t>
            </a:r>
            <a:r>
              <a:rPr lang="en-US" altLang="zh-CN" b="0" i="0" dirty="0">
                <a:solidFill>
                  <a:srgbClr val="333333"/>
                </a:solidFill>
                <a:effectLst/>
                <a:latin typeface="Helvetica Neue" panose="02000503000000020004" pitchFamily="2" charset="0"/>
              </a:rPr>
              <a:t>All the stewards, captains, baggage handlers, and ticket agents look and act exactly the same. Every time you ask questions about details, you are gently but firmly told that you don't need to know, don't want to know, and everything will be done for you without your ever having to know, so just shut up.  </a:t>
            </a:r>
          </a:p>
          <a:p>
            <a:endParaRPr kumimoji="1" lang="en-US" altLang="zh-CN" dirty="0">
              <a:solidFill>
                <a:srgbClr val="333333"/>
              </a:solidFill>
              <a:latin typeface="Helvetica Neue" panose="02000503000000020004" pitchFamily="2" charset="0"/>
            </a:endParaRPr>
          </a:p>
          <a:p>
            <a:r>
              <a:rPr lang="en-US" altLang="zh-CN" b="1" i="0" dirty="0">
                <a:solidFill>
                  <a:srgbClr val="FF0000"/>
                </a:solidFill>
                <a:effectLst/>
                <a:latin typeface="Helvetica Neue" panose="02000503000000020004" pitchFamily="2" charset="0"/>
              </a:rPr>
              <a:t>UNIX Airways </a:t>
            </a:r>
            <a:r>
              <a:rPr lang="en-US" altLang="zh-CN" b="0" i="0" dirty="0">
                <a:solidFill>
                  <a:srgbClr val="333333"/>
                </a:solidFill>
                <a:effectLst/>
                <a:latin typeface="Helvetica Neue" panose="02000503000000020004" pitchFamily="2" charset="0"/>
              </a:rPr>
              <a:t>Everyone brings one piece of the plane along when they come to the airport. They all go out on the runway and put the plane together piece by piece, arguing non-stop about what kind of plane they are supposed to be building. </a:t>
            </a:r>
          </a:p>
          <a:p>
            <a:endParaRPr kumimoji="1" lang="zh-CN" altLang="en-US" dirty="0"/>
          </a:p>
        </p:txBody>
      </p:sp>
    </p:spTree>
    <p:extLst>
      <p:ext uri="{BB962C8B-B14F-4D97-AF65-F5344CB8AC3E}">
        <p14:creationId xmlns:p14="http://schemas.microsoft.com/office/powerpoint/2010/main" val="3874005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09F68-933B-F798-98A4-C26DAAC3587F}"/>
              </a:ext>
            </a:extLst>
          </p:cNvPr>
          <p:cNvSpPr>
            <a:spLocks noGrp="1"/>
          </p:cNvSpPr>
          <p:nvPr>
            <p:ph type="title"/>
          </p:nvPr>
        </p:nvSpPr>
        <p:spPr/>
        <p:txBody>
          <a:bodyPr>
            <a:normAutofit fontScale="90000"/>
          </a:bodyPr>
          <a:lstStyle/>
          <a:p>
            <a:r>
              <a:rPr kumimoji="1" lang="en-US" altLang="zh-CN" dirty="0"/>
              <a:t>Jokes:</a:t>
            </a:r>
            <a:r>
              <a:rPr kumimoji="1" lang="zh-CN" altLang="en-US" dirty="0"/>
              <a:t> </a:t>
            </a:r>
            <a:r>
              <a:rPr kumimoji="1" lang="en-US" altLang="zh-CN" dirty="0"/>
              <a:t>If</a:t>
            </a:r>
            <a:r>
              <a:rPr kumimoji="1" lang="zh-CN" altLang="en-US" dirty="0"/>
              <a:t> </a:t>
            </a:r>
            <a:r>
              <a:rPr kumimoji="1" lang="en-US" altLang="zh-CN" dirty="0"/>
              <a:t>OSes</a:t>
            </a:r>
            <a:r>
              <a:rPr kumimoji="1" lang="zh-CN" altLang="en-US" dirty="0"/>
              <a:t> </a:t>
            </a:r>
            <a:r>
              <a:rPr kumimoji="1" lang="en-US" altLang="zh-CN" dirty="0"/>
              <a:t>are</a:t>
            </a:r>
            <a:r>
              <a:rPr kumimoji="1" lang="zh-CN" altLang="en-US" dirty="0"/>
              <a:t> </a:t>
            </a:r>
            <a:r>
              <a:rPr kumimoji="1" lang="en-US" altLang="zh-CN" dirty="0"/>
              <a:t>airlines</a:t>
            </a:r>
            <a:r>
              <a:rPr kumimoji="1" lang="zh-CN" altLang="en-US" dirty="0"/>
              <a:t> </a:t>
            </a:r>
            <a:r>
              <a:rPr kumimoji="1" lang="en-US" altLang="zh-CN" dirty="0"/>
              <a:t>…</a:t>
            </a:r>
            <a:r>
              <a:rPr kumimoji="1" lang="zh-CN" altLang="en-US"/>
              <a:t> </a:t>
            </a:r>
            <a:r>
              <a:rPr kumimoji="1" lang="en-US" altLang="zh-CN"/>
              <a:t>(</a:t>
            </a:r>
            <a:r>
              <a:rPr kumimoji="1" lang="en-US" altLang="zh-CN" dirty="0"/>
              <a:t>cont’d)</a:t>
            </a:r>
            <a:endParaRPr kumimoji="1" lang="zh-CN" altLang="en-US" dirty="0"/>
          </a:p>
        </p:txBody>
      </p:sp>
      <p:sp>
        <p:nvSpPr>
          <p:cNvPr id="3" name="内容占位符 2">
            <a:extLst>
              <a:ext uri="{FF2B5EF4-FFF2-40B4-BE49-F238E27FC236}">
                <a16:creationId xmlns:a16="http://schemas.microsoft.com/office/drawing/2014/main" id="{C8CE8F40-0E6F-D376-F4B0-F8EEE76D435A}"/>
              </a:ext>
            </a:extLst>
          </p:cNvPr>
          <p:cNvSpPr>
            <a:spLocks noGrp="1"/>
          </p:cNvSpPr>
          <p:nvPr>
            <p:ph idx="1"/>
          </p:nvPr>
        </p:nvSpPr>
        <p:spPr/>
        <p:txBody>
          <a:bodyPr>
            <a:normAutofit/>
          </a:bodyPr>
          <a:lstStyle/>
          <a:p>
            <a:r>
              <a:rPr lang="en-US" altLang="zh-CN" sz="2000" b="1" i="0" dirty="0">
                <a:solidFill>
                  <a:srgbClr val="FF0000"/>
                </a:solidFill>
                <a:effectLst/>
                <a:latin typeface="Helvetica Neue" panose="02000503000000020004" pitchFamily="2" charset="0"/>
              </a:rPr>
              <a:t>Linux Air </a:t>
            </a:r>
            <a:r>
              <a:rPr lang="en-US" altLang="zh-CN" sz="2000" b="0" i="0" dirty="0">
                <a:solidFill>
                  <a:srgbClr val="333333"/>
                </a:solidFill>
                <a:effectLst/>
                <a:latin typeface="Helvetica Neue" panose="02000503000000020004" pitchFamily="2" charset="0"/>
              </a:rPr>
              <a:t>Employees</a:t>
            </a:r>
            <a:r>
              <a:rPr lang="zh-CN" altLang="en-US" sz="2000" b="0" i="0" dirty="0">
                <a:solidFill>
                  <a:srgbClr val="333333"/>
                </a:solidFill>
                <a:effectLst/>
                <a:latin typeface="Helvetica Neue" panose="02000503000000020004" pitchFamily="2" charset="0"/>
              </a:rPr>
              <a:t> </a:t>
            </a:r>
            <a:r>
              <a:rPr lang="en-US" altLang="zh-CN" sz="2000" b="0" i="0" dirty="0">
                <a:solidFill>
                  <a:srgbClr val="333333"/>
                </a:solidFill>
                <a:effectLst/>
                <a:latin typeface="Helvetica Neue" panose="02000503000000020004" pitchFamily="2" charset="0"/>
              </a:rPr>
              <a:t>build the planes, ticket counters, and pave the runways themselves. When you board the plane, you are given a seat, four bolts, a wrench, and a copy of the </a:t>
            </a:r>
            <a:r>
              <a:rPr lang="en-US" altLang="zh-CN" sz="2000" b="0" i="0" dirty="0">
                <a:solidFill>
                  <a:srgbClr val="333333"/>
                </a:solidFill>
                <a:effectLst/>
                <a:latin typeface="SimSun-ExtB" panose="02010609060101010101" pitchFamily="49" charset="-122"/>
                <a:ea typeface="SimSun-ExtB" panose="02010609060101010101" pitchFamily="49" charset="-122"/>
              </a:rPr>
              <a:t>seat-</a:t>
            </a:r>
            <a:r>
              <a:rPr lang="en-US" altLang="zh-CN" sz="2000" b="0" i="0" dirty="0" err="1">
                <a:solidFill>
                  <a:srgbClr val="333333"/>
                </a:solidFill>
                <a:effectLst/>
                <a:latin typeface="SimSun-ExtB" panose="02010609060101010101" pitchFamily="49" charset="-122"/>
                <a:ea typeface="SimSun-ExtB" panose="02010609060101010101" pitchFamily="49" charset="-122"/>
              </a:rPr>
              <a:t>HOWTO.html</a:t>
            </a:r>
            <a:r>
              <a:rPr lang="en-US" altLang="zh-CN" sz="2000" b="0" i="0" dirty="0">
                <a:solidFill>
                  <a:srgbClr val="333333"/>
                </a:solidFill>
                <a:effectLst/>
                <a:latin typeface="Helvetica Neue" panose="02000503000000020004" pitchFamily="2" charset="0"/>
              </a:rPr>
              <a:t>. Once settled, the fully adjustable seat is very comfortable, the plane leaves and arrives on time without a single problem. You try to tell customers of the other airlines about the great trip, but all they can say is, "You had to do what with the seat?"</a:t>
            </a:r>
            <a:endParaRPr kumimoji="1" lang="zh-CN" altLang="en-US" sz="2000" dirty="0"/>
          </a:p>
        </p:txBody>
      </p:sp>
      <p:pic>
        <p:nvPicPr>
          <p:cNvPr id="1028" name="Picture 4" descr="An airport with people building a plane out of a do-it-yourself kit, complete with a manual labeled 'seat-HOWTO.html'. Passengers are assembling their own seats with tools, and one of them is reading the manual with a confused look on their face. On the tarmac, a finished DIY plane is ready for boarding, looking surprisingly sleek and well-made. People on the ground are observing, some impressed while others are puzzled, scratching their heads. In the foreground, a happy passenger is trying to explain to a group of skeptical people from other airlines how they assembled their own seat, using their hands to mimic the action of tightening bolts. The environment should look slightly chaotic yet fun, embodying the spirit of a community-driven project.">
            <a:extLst>
              <a:ext uri="{FF2B5EF4-FFF2-40B4-BE49-F238E27FC236}">
                <a16:creationId xmlns:a16="http://schemas.microsoft.com/office/drawing/2014/main" id="{C42E30B5-C1EB-7FAB-6568-0753F7681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3233262"/>
            <a:ext cx="6324600" cy="361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187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A599D-651B-5989-604F-DA81CDAAD719}"/>
              </a:ext>
            </a:extLst>
          </p:cNvPr>
          <p:cNvSpPr>
            <a:spLocks noGrp="1"/>
          </p:cNvSpPr>
          <p:nvPr>
            <p:ph type="title"/>
          </p:nvPr>
        </p:nvSpPr>
        <p:spPr/>
        <p:txBody>
          <a:bodyPr/>
          <a:lstStyle/>
          <a:p>
            <a:r>
              <a:rPr kumimoji="1" lang="en-US" altLang="zh-CN" dirty="0"/>
              <a:t>Basic</a:t>
            </a:r>
            <a:r>
              <a:rPr kumimoji="1" lang="zh-CN" altLang="en-US" dirty="0"/>
              <a:t> </a:t>
            </a:r>
            <a:r>
              <a:rPr kumimoji="1" lang="en-US" altLang="zh-CN" dirty="0"/>
              <a:t>Shell</a:t>
            </a:r>
            <a:r>
              <a:rPr kumimoji="1" lang="zh-CN" altLang="en-US" dirty="0"/>
              <a:t> </a:t>
            </a:r>
            <a:r>
              <a:rPr kumimoji="1" lang="en-US" altLang="zh-CN" dirty="0"/>
              <a:t>Commands</a:t>
            </a:r>
            <a:endParaRPr kumimoji="1" lang="zh-CN" altLang="en-US" dirty="0"/>
          </a:p>
        </p:txBody>
      </p:sp>
      <p:sp>
        <p:nvSpPr>
          <p:cNvPr id="3" name="内容占位符 2">
            <a:extLst>
              <a:ext uri="{FF2B5EF4-FFF2-40B4-BE49-F238E27FC236}">
                <a16:creationId xmlns:a16="http://schemas.microsoft.com/office/drawing/2014/main" id="{B607FB30-C8FC-4618-2638-7FCC3717F12D}"/>
              </a:ext>
            </a:extLst>
          </p:cNvPr>
          <p:cNvSpPr>
            <a:spLocks noGrp="1"/>
          </p:cNvSpPr>
          <p:nvPr>
            <p:ph idx="1"/>
          </p:nvPr>
        </p:nvSpPr>
        <p:spPr/>
        <p:txBody>
          <a:bodyPr>
            <a:normAutofit fontScale="92500" lnSpcReduction="10000"/>
          </a:bodyPr>
          <a:lstStyle/>
          <a:p>
            <a:r>
              <a:rPr kumimoji="1" lang="en-US" altLang="zh-CN" dirty="0">
                <a:latin typeface="Prestige Elite Std" panose="02060509020206020304" pitchFamily="49" charset="0"/>
              </a:rPr>
              <a:t>date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(print</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the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date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and</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time)</a:t>
            </a:r>
          </a:p>
          <a:p>
            <a:r>
              <a:rPr kumimoji="1" lang="en-US" altLang="zh-CN" dirty="0">
                <a:latin typeface="Prestige Elite Std" panose="02060509020206020304" pitchFamily="49" charset="0"/>
              </a:rPr>
              <a:t>time</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(how</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long</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a</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command</a:t>
            </a:r>
            <a:r>
              <a:rPr kumimoji="1" lang="zh-CN" altLang="en-US" dirty="0">
                <a:latin typeface="Prestige Elite Std" panose="02060509020206020304" pitchFamily="49" charset="0"/>
              </a:rPr>
              <a:t> </a:t>
            </a:r>
            <a:r>
              <a:rPr kumimoji="1" lang="en-US" altLang="zh-CN" dirty="0">
                <a:latin typeface="Prestige Elite Std" panose="02060509020206020304" pitchFamily="49" charset="0"/>
              </a:rPr>
              <a:t>runs)</a:t>
            </a:r>
          </a:p>
          <a:p>
            <a:pPr marL="0" indent="0">
              <a:buNone/>
            </a:pPr>
            <a:r>
              <a:rPr kumimoji="1" lang="en-US" altLang="zh-CN" dirty="0">
                <a:latin typeface="Prestige Elite Std" panose="02060509020206020304" pitchFamily="49" charset="0"/>
              </a:rPr>
              <a:t>real    0m1.241s</a:t>
            </a:r>
          </a:p>
          <a:p>
            <a:pPr marL="0" indent="0">
              <a:buNone/>
            </a:pPr>
            <a:r>
              <a:rPr kumimoji="1" lang="en-US" altLang="zh-CN" dirty="0">
                <a:latin typeface="Prestige Elite Std" panose="02060509020206020304" pitchFamily="49" charset="0"/>
              </a:rPr>
              <a:t>user    0m0.238s</a:t>
            </a:r>
          </a:p>
          <a:p>
            <a:pPr marL="0" indent="0">
              <a:buNone/>
            </a:pPr>
            <a:r>
              <a:rPr kumimoji="1" lang="en-US" altLang="zh-CN" dirty="0">
                <a:latin typeface="Prestige Elite Std" panose="02060509020206020304" pitchFamily="49" charset="0"/>
              </a:rPr>
              <a:t>sys     0m0.476s</a:t>
            </a:r>
          </a:p>
          <a:p>
            <a:pPr marL="0" indent="0">
              <a:buNone/>
            </a:pPr>
            <a:endParaRPr kumimoji="1" lang="en-US" altLang="zh-CN" b="0" kern="0" dirty="0">
              <a:latin typeface="Prestige Elite Std" panose="02060509020206020304" pitchFamily="49" charset="0"/>
            </a:endParaRPr>
          </a:p>
          <a:p>
            <a:r>
              <a:rPr kumimoji="1" lang="en-US" altLang="zh-CN" dirty="0">
                <a:latin typeface="Prestige Elite Std" panose="02060509020206020304" pitchFamily="49" charset="0"/>
              </a:rPr>
              <a:t>u</a:t>
            </a:r>
            <a:r>
              <a:rPr kumimoji="1" lang="en-US" altLang="zh-CN" b="0" kern="0" dirty="0">
                <a:latin typeface="Prestige Elite Std" panose="02060509020206020304" pitchFamily="49" charset="0"/>
              </a:rPr>
              <a:t>ptime</a:t>
            </a:r>
          </a:p>
          <a:p>
            <a:pPr marL="0" indent="0">
              <a:buNone/>
            </a:pPr>
            <a:r>
              <a:rPr kumimoji="1" lang="en-US" altLang="zh-CN" b="0" kern="0" dirty="0">
                <a:latin typeface="Prestige Elite Std" panose="02060509020206020304" pitchFamily="49" charset="0"/>
              </a:rPr>
              <a:t>21:02:47 up 32 days,  5:40,  0 users,  load average: 4.62, 4.48, 4.31</a:t>
            </a:r>
          </a:p>
          <a:p>
            <a:endParaRPr kumimoji="1" lang="en-US" altLang="zh-CN" b="0" kern="0" dirty="0">
              <a:latin typeface="Prestige Elite Std" panose="02060509020206020304" pitchFamily="49" charset="0"/>
            </a:endParaRPr>
          </a:p>
          <a:p>
            <a:r>
              <a:rPr kumimoji="1" lang="en-US" altLang="zh-CN" b="0" kern="0" dirty="0">
                <a:latin typeface="Prestige Elite Std" panose="02060509020206020304" pitchFamily="49" charset="0"/>
              </a:rPr>
              <a:t>clear</a:t>
            </a:r>
          </a:p>
          <a:p>
            <a:r>
              <a:rPr kumimoji="1" lang="en-US" altLang="zh-CN" dirty="0">
                <a:latin typeface="Prestige Elite Std" panose="02060509020206020304" pitchFamily="49" charset="0"/>
              </a:rPr>
              <a:t>m</a:t>
            </a:r>
            <a:r>
              <a:rPr kumimoji="1" lang="en-US" altLang="zh-CN" b="0" kern="0" dirty="0">
                <a:latin typeface="Prestige Elite Std" panose="02060509020206020304" pitchFamily="49" charset="0"/>
              </a:rPr>
              <a:t>an</a:t>
            </a:r>
          </a:p>
          <a:p>
            <a:r>
              <a:rPr kumimoji="1" lang="en-US" altLang="zh-CN" dirty="0" err="1">
                <a:latin typeface="Prestige Elite Std" panose="02060509020206020304" pitchFamily="49" charset="0"/>
              </a:rPr>
              <a:t>w</a:t>
            </a:r>
            <a:r>
              <a:rPr kumimoji="1" lang="en-US" altLang="zh-CN" b="0" kern="0" dirty="0" err="1">
                <a:latin typeface="Prestige Elite Std" panose="02060509020206020304" pitchFamily="49" charset="0"/>
              </a:rPr>
              <a:t>hoami</a:t>
            </a:r>
            <a:endParaRPr kumimoji="1" lang="en-US" altLang="zh-CN" b="0" kern="0" dirty="0">
              <a:latin typeface="Prestige Elite Std" panose="02060509020206020304" pitchFamily="49" charset="0"/>
            </a:endParaRPr>
          </a:p>
          <a:p>
            <a:r>
              <a:rPr kumimoji="1" lang="en-US" altLang="zh-CN" b="0" kern="0" dirty="0" err="1">
                <a:latin typeface="Prestige Elite Std" panose="02060509020206020304" pitchFamily="49" charset="0"/>
              </a:rPr>
              <a:t>uname</a:t>
            </a:r>
            <a:endParaRPr kumimoji="1" lang="en-US" altLang="zh-CN" b="0" kern="0" dirty="0">
              <a:latin typeface="Prestige Elite Std" panose="02060509020206020304" pitchFamily="49" charset="0"/>
            </a:endParaRPr>
          </a:p>
        </p:txBody>
      </p:sp>
    </p:spTree>
    <p:extLst>
      <p:ext uri="{BB962C8B-B14F-4D97-AF65-F5344CB8AC3E}">
        <p14:creationId xmlns:p14="http://schemas.microsoft.com/office/powerpoint/2010/main" val="417554438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5D499-39AF-8448-ADC2-A7604AA9363D}"/>
              </a:ext>
            </a:extLst>
          </p:cNvPr>
          <p:cNvSpPr>
            <a:spLocks noGrp="1"/>
          </p:cNvSpPr>
          <p:nvPr>
            <p:ph type="title"/>
          </p:nvPr>
        </p:nvSpPr>
        <p:spPr/>
        <p:txBody>
          <a:bodyPr/>
          <a:lstStyle/>
          <a:p>
            <a:r>
              <a:rPr kumimoji="1" lang="en-US" altLang="zh-CN" dirty="0"/>
              <a:t>The Shell</a:t>
            </a:r>
            <a:r>
              <a:rPr kumimoji="1" lang="zh-CN" altLang="en-US" dirty="0"/>
              <a:t> </a:t>
            </a:r>
            <a:r>
              <a:rPr kumimoji="1" lang="en-US" altLang="zh-CN" dirty="0"/>
              <a:t>basics:</a:t>
            </a:r>
            <a:br>
              <a:rPr kumimoji="1" lang="en-US" altLang="zh-CN" dirty="0"/>
            </a:br>
            <a:r>
              <a:rPr kumimoji="1" lang="en-US" altLang="zh-CN" dirty="0"/>
              <a:t>files</a:t>
            </a:r>
            <a:endParaRPr kumimoji="1" lang="zh-CN" altLang="en-US" dirty="0"/>
          </a:p>
        </p:txBody>
      </p:sp>
      <p:sp>
        <p:nvSpPr>
          <p:cNvPr id="3" name="文本占位符 2">
            <a:extLst>
              <a:ext uri="{FF2B5EF4-FFF2-40B4-BE49-F238E27FC236}">
                <a16:creationId xmlns:a16="http://schemas.microsoft.com/office/drawing/2014/main" id="{723E51A4-1DD8-9040-8976-6EAE0E37D697}"/>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766679926"/>
      </p:ext>
    </p:extLst>
  </p:cSld>
  <p:clrMapOvr>
    <a:masterClrMapping/>
  </p:clrMapOvr>
  <p:transition/>
</p:sld>
</file>

<file path=ppt/theme/theme1.xml><?xml version="1.0" encoding="utf-8"?>
<a:theme xmlns:a="http://schemas.openxmlformats.org/drawingml/2006/main" name="L01-intro">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AA"/>
        </a:solidFill>
        <a:ln w="25400" cap="flat" cmpd="sng" algn="ctr">
          <a:solidFill>
            <a:schemeClr val="tx1"/>
          </a:solidFill>
          <a:prstDash val="solid"/>
          <a:round/>
          <a:headEnd type="triangle" w="med" len="med"/>
          <a:tailEnd type="none" w="med" len="med"/>
        </a:ln>
        <a:effectLst/>
      </a:spPr>
      <a:bodyPr rtlCol="0" anchor="ctr"/>
      <a:lstStyle>
        <a:defPPr algn="ctr">
          <a:defRPr b="0" dirty="0" smtClean="0">
            <a:latin typeface="Helvetica"/>
            <a:cs typeface="Helvetica"/>
          </a:defRPr>
        </a:defPPr>
      </a:lstStyle>
    </a:spDef>
    <a:lnDef>
      <a:spPr bwMode="auto">
        <a:solidFill>
          <a:schemeClr val="bg1"/>
        </a:solidFill>
        <a:ln w="38100" cap="flat" cmpd="sng" algn="ctr">
          <a:solidFill>
            <a:schemeClr val="tx1"/>
          </a:solidFill>
          <a:prstDash val="solid"/>
          <a:round/>
          <a:headEnd type="none" w="med" len="med"/>
          <a:tailEnd type="triangle"/>
        </a:ln>
        <a:effectLst/>
      </a:spPr>
      <a:bodyPr/>
      <a:lstStyle/>
    </a:lnDef>
    <a:txDef>
      <a:spPr>
        <a:noFill/>
      </a:spPr>
      <a:bodyPr wrap="none" rtlCol="0">
        <a:spAutoFit/>
      </a:bodyPr>
      <a:lstStyle>
        <a:defPPr>
          <a:defRPr sz="2000" b="0" dirty="0" smtClean="0">
            <a:latin typeface="Helvetica"/>
            <a:cs typeface="Helvetica"/>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61547</TotalTime>
  <Pages>60</Pages>
  <Words>3411</Words>
  <Application>Microsoft Macintosh PowerPoint</Application>
  <PresentationFormat>全屏显示(4:3)</PresentationFormat>
  <Paragraphs>522</Paragraphs>
  <Slides>58</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58</vt:i4>
      </vt:variant>
    </vt:vector>
  </HeadingPairs>
  <TitlesOfParts>
    <vt:vector size="69" baseType="lpstr">
      <vt:lpstr>-apple-system</vt:lpstr>
      <vt:lpstr>Microsoft YaHei</vt:lpstr>
      <vt:lpstr>inherit</vt:lpstr>
      <vt:lpstr>ＭＳ Ｐゴシック</vt:lpstr>
      <vt:lpstr>SimSun-ExtB</vt:lpstr>
      <vt:lpstr>Arial</vt:lpstr>
      <vt:lpstr>Comic Sans MS</vt:lpstr>
      <vt:lpstr>Helvetica</vt:lpstr>
      <vt:lpstr>Helvetica Neue</vt:lpstr>
      <vt:lpstr>Prestige Elite Std</vt:lpstr>
      <vt:lpstr>L01-intro</vt:lpstr>
      <vt:lpstr> Introduction to Computer Systems   Lecture 5  </vt:lpstr>
      <vt:lpstr>Who Am I?</vt:lpstr>
      <vt:lpstr>More about myself</vt:lpstr>
      <vt:lpstr>This lecture</vt:lpstr>
      <vt:lpstr>Great design of the Unix shell</vt:lpstr>
      <vt:lpstr>Jokes: If OSes are airlines …</vt:lpstr>
      <vt:lpstr>Jokes: If OSes are airlines … (cont’d)</vt:lpstr>
      <vt:lpstr>Basic Shell Commands</vt:lpstr>
      <vt:lpstr>The Shell basics: files</vt:lpstr>
      <vt:lpstr>Basic file related commands</vt:lpstr>
      <vt:lpstr>Basics about files</vt:lpstr>
      <vt:lpstr>stdin, stdout and stderr</vt:lpstr>
      <vt:lpstr>Also Inherited from parent procress: Environment Variables</vt:lpstr>
      <vt:lpstr>I/O redirection and pipe</vt:lpstr>
      <vt:lpstr>The Shell basics: processes and environment</vt:lpstr>
      <vt:lpstr>Processes</vt:lpstr>
      <vt:lpstr>Process management commands</vt:lpstr>
      <vt:lpstr>I/O redirection to other processes</vt:lpstr>
      <vt:lpstr>More examples of I/O redirection</vt:lpstr>
      <vt:lpstr>Useful terminal shortcut keys</vt:lpstr>
      <vt:lpstr>Job Control</vt:lpstr>
      <vt:lpstr>Job Control Demo</vt:lpstr>
      <vt:lpstr>Multiple termals</vt:lpstr>
      <vt:lpstr>Shell globbing</vt:lpstr>
      <vt:lpstr>Places to look at when things goes wrong</vt:lpstr>
      <vt:lpstr>Regular expressions</vt:lpstr>
      <vt:lpstr>Regular expressions</vt:lpstr>
      <vt:lpstr>Regular expression examples</vt:lpstr>
      <vt:lpstr>Other Useful command line tools</vt:lpstr>
      <vt:lpstr>Find</vt:lpstr>
      <vt:lpstr>Find (cont’d)</vt:lpstr>
      <vt:lpstr>Other useful data manipulation tools</vt:lpstr>
      <vt:lpstr>Text Editing Commands (if you do not want to use Python)</vt:lpstr>
      <vt:lpstr>Text editing with awk</vt:lpstr>
      <vt:lpstr>How do I remember these?</vt:lpstr>
      <vt:lpstr>You should really read the tldr for…</vt:lpstr>
      <vt:lpstr>A modern way:  Use LLM / GitHub Copilot </vt:lpstr>
      <vt:lpstr>Copilot can explain commands for you </vt:lpstr>
      <vt:lpstr>Using SSH</vt:lpstr>
      <vt:lpstr>Using SSH to transfer files</vt:lpstr>
      <vt:lpstr>Makefile</vt:lpstr>
      <vt:lpstr>Building Software</vt:lpstr>
      <vt:lpstr>Make file example</vt:lpstr>
      <vt:lpstr>A more complete Makefile</vt:lpstr>
      <vt:lpstr>Bash scripting</vt:lpstr>
      <vt:lpstr>Bash as a scripting language</vt:lpstr>
      <vt:lpstr>Special Variables</vt:lpstr>
      <vt:lpstr>Checking the return value</vt:lpstr>
      <vt:lpstr>Comparisons and if else</vt:lpstr>
      <vt:lpstr>Switch-case</vt:lpstr>
      <vt:lpstr>Loops</vt:lpstr>
      <vt:lpstr>Array Type</vt:lpstr>
      <vt:lpstr>Functions</vt:lpstr>
      <vt:lpstr>If you prefer Python: look at subprocess.run()</vt:lpstr>
      <vt:lpstr>docker</vt:lpstr>
      <vt:lpstr>Docker as a development environment</vt:lpstr>
      <vt:lpstr>Sample commands</vt:lpstr>
      <vt:lpstr>Summary: Challenge for system tools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subject/>
  <dc:creator>John D. Kubiatowicz</dc:creator>
  <cp:keywords/>
  <dc:description>Imported some pictures from Silbershatz (c) 2005</dc:description>
  <cp:lastModifiedBy>Wei Xu</cp:lastModifiedBy>
  <cp:revision>1648</cp:revision>
  <cp:lastPrinted>2013-09-05T05:08:46Z</cp:lastPrinted>
  <dcterms:created xsi:type="dcterms:W3CDTF">2011-01-17T05:06:40Z</dcterms:created>
  <dcterms:modified xsi:type="dcterms:W3CDTF">2024-03-28T14:01:28Z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